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sldIdLst>
    <p:sldId id="256" r:id="rId3"/>
    <p:sldId id="257" r:id="rId4"/>
    <p:sldId id="289" r:id="rId5"/>
    <p:sldId id="261" r:id="rId6"/>
    <p:sldId id="298" r:id="rId7"/>
    <p:sldId id="299" r:id="rId8"/>
    <p:sldId id="300" r:id="rId9"/>
    <p:sldId id="290" r:id="rId10"/>
    <p:sldId id="291" r:id="rId11"/>
    <p:sldId id="292" r:id="rId12"/>
    <p:sldId id="293" r:id="rId13"/>
    <p:sldId id="295" r:id="rId14"/>
    <p:sldId id="279" r:id="rId15"/>
    <p:sldId id="304" r:id="rId16"/>
    <p:sldId id="264" r:id="rId17"/>
    <p:sldId id="302" r:id="rId18"/>
    <p:sldId id="303" r:id="rId19"/>
    <p:sldId id="296" r:id="rId20"/>
    <p:sldId id="270" r:id="rId21"/>
    <p:sldId id="297" r:id="rId22"/>
    <p:sldId id="258" r:id="rId23"/>
    <p:sldId id="287" r:id="rId24"/>
    <p:sldId id="305" r:id="rId25"/>
    <p:sldId id="273" r:id="rId26"/>
    <p:sldId id="274" r:id="rId2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CCCC"/>
    <a:srgbClr val="FFFF99"/>
    <a:srgbClr val="FFFFFF"/>
    <a:srgbClr val="0B5395"/>
    <a:srgbClr val="CCD5EA"/>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85" d="100"/>
          <a:sy n="85" d="100"/>
        </p:scale>
        <p:origin x="1363" y="62"/>
      </p:cViewPr>
      <p:guideLst>
        <p:guide orient="horz" pos="2160"/>
        <p:guide pos="4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Amy\Downloads\%5eTNX.csv"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oleObject" Target="file:///\\linux2\data\Tradeshows\ISS%20Summer%202021\Transaction%20chart.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bg1"/>
                </a:solidFill>
                <a:effectLst>
                  <a:outerShdw blurRad="50800" dist="38100" dir="5400000" algn="t" rotWithShape="0">
                    <a:prstClr val="black">
                      <a:alpha val="40000"/>
                    </a:prstClr>
                  </a:outerShdw>
                </a:effectLst>
                <a:latin typeface="+mn-lt"/>
                <a:ea typeface="+mn-ea"/>
                <a:cs typeface="+mn-cs"/>
              </a:defRPr>
            </a:pPr>
            <a:r>
              <a:rPr lang="en-US" dirty="0"/>
              <a:t>National Occupancy &amp; Rate Trends</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bg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Asking 10x10 Non CC</c:v>
                </c:pt>
              </c:strCache>
            </c:strRef>
          </c:tx>
          <c:spPr>
            <a:ln w="34925" cap="rnd">
              <a:solidFill>
                <a:schemeClr val="accent4">
                  <a:lumMod val="60000"/>
                  <a:lumOff val="40000"/>
                </a:schemeClr>
              </a:solidFill>
              <a:round/>
            </a:ln>
            <a:effectLst>
              <a:outerShdw blurRad="57150" dist="19050" dir="5400000" algn="ctr" rotWithShape="0">
                <a:srgbClr val="000000">
                  <a:alpha val="63000"/>
                </a:srgbClr>
              </a:outerShdw>
            </a:effectLst>
          </c:spPr>
          <c:marker>
            <c:symbol val="circle"/>
            <c:size val="6"/>
            <c:spPr>
              <a:solidFill>
                <a:schemeClr val="accent4">
                  <a:lumMod val="60000"/>
                  <a:lumOff val="40000"/>
                </a:schemeClr>
              </a:solidFill>
              <a:ln w="9525">
                <a:solidFill>
                  <a:schemeClr val="accent4">
                    <a:lumMod val="60000"/>
                    <a:lumOff val="40000"/>
                  </a:schemeClr>
                </a:solidFill>
                <a:round/>
              </a:ln>
              <a:effectLst>
                <a:outerShdw blurRad="57150" dist="19050" dir="5400000" algn="ctr" rotWithShape="0">
                  <a:srgbClr val="000000">
                    <a:alpha val="63000"/>
                  </a:srgbClr>
                </a:outerShdw>
              </a:effectLst>
            </c:spPr>
          </c:marker>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Sheet1!$B$2:$B$13</c:f>
              <c:numCache>
                <c:formatCode>"$"#,##0_);[Red]\("$"#,##0\)</c:formatCode>
                <c:ptCount val="12"/>
                <c:pt idx="0">
                  <c:v>109</c:v>
                </c:pt>
                <c:pt idx="1">
                  <c:v>112</c:v>
                </c:pt>
                <c:pt idx="2">
                  <c:v>114</c:v>
                </c:pt>
                <c:pt idx="3">
                  <c:v>118</c:v>
                </c:pt>
                <c:pt idx="4">
                  <c:v>123</c:v>
                </c:pt>
                <c:pt idx="5">
                  <c:v>129</c:v>
                </c:pt>
                <c:pt idx="6">
                  <c:v>109</c:v>
                </c:pt>
                <c:pt idx="7">
                  <c:v>106</c:v>
                </c:pt>
                <c:pt idx="8">
                  <c:v>107</c:v>
                </c:pt>
                <c:pt idx="9">
                  <c:v>97</c:v>
                </c:pt>
                <c:pt idx="10">
                  <c:v>110</c:v>
                </c:pt>
                <c:pt idx="11" formatCode="General">
                  <c:v>112</c:v>
                </c:pt>
              </c:numCache>
            </c:numRef>
          </c:val>
          <c:smooth val="0"/>
          <c:extLst>
            <c:ext xmlns:c16="http://schemas.microsoft.com/office/drawing/2014/chart" uri="{C3380CC4-5D6E-409C-BE32-E72D297353CC}">
              <c16:uniqueId val="{00000000-502F-4AE1-904D-28BD19F0BC21}"/>
            </c:ext>
          </c:extLst>
        </c:ser>
        <c:ser>
          <c:idx val="1"/>
          <c:order val="1"/>
          <c:tx>
            <c:strRef>
              <c:f>Sheet1!$C$1</c:f>
              <c:strCache>
                <c:ptCount val="1"/>
                <c:pt idx="0">
                  <c:v>Asking 10x10 CC</c:v>
                </c:pt>
              </c:strCache>
            </c:strRef>
          </c:tx>
          <c:spPr>
            <a:ln w="34925" cap="rnd">
              <a:solidFill>
                <a:schemeClr val="accent2"/>
              </a:solidFill>
              <a:round/>
            </a:ln>
            <a:effectLst>
              <a:outerShdw blurRad="57150" dist="19050" dir="5400000" algn="ctr" rotWithShape="0">
                <a:srgbClr val="000000">
                  <a:alpha val="63000"/>
                </a:srgbClr>
              </a:outerShdw>
            </a:effectLst>
          </c:spPr>
          <c:marker>
            <c:symbol val="square"/>
            <c:size val="6"/>
            <c:spPr>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w="9525">
                <a:solidFill>
                  <a:schemeClr val="accent2"/>
                </a:solidFill>
                <a:round/>
              </a:ln>
              <a:effectLst>
                <a:outerShdw blurRad="57150" dist="19050" dir="5400000" algn="ctr" rotWithShape="0">
                  <a:srgbClr val="000000">
                    <a:alpha val="63000"/>
                  </a:srgbClr>
                </a:outerShdw>
              </a:effectLst>
            </c:spPr>
          </c:marker>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Sheet1!$C$2:$C$13</c:f>
              <c:numCache>
                <c:formatCode>"$"#,##0_);[Red]\("$"#,##0\)</c:formatCode>
                <c:ptCount val="12"/>
                <c:pt idx="0">
                  <c:v>139</c:v>
                </c:pt>
                <c:pt idx="1">
                  <c:v>143</c:v>
                </c:pt>
                <c:pt idx="2">
                  <c:v>147</c:v>
                </c:pt>
                <c:pt idx="3">
                  <c:v>153</c:v>
                </c:pt>
                <c:pt idx="4">
                  <c:v>159</c:v>
                </c:pt>
                <c:pt idx="5">
                  <c:v>162</c:v>
                </c:pt>
                <c:pt idx="6">
                  <c:v>136</c:v>
                </c:pt>
                <c:pt idx="7">
                  <c:v>132</c:v>
                </c:pt>
                <c:pt idx="8">
                  <c:v>132</c:v>
                </c:pt>
                <c:pt idx="9">
                  <c:v>120</c:v>
                </c:pt>
                <c:pt idx="10">
                  <c:v>125</c:v>
                </c:pt>
                <c:pt idx="11">
                  <c:v>147</c:v>
                </c:pt>
              </c:numCache>
            </c:numRef>
          </c:val>
          <c:smooth val="0"/>
          <c:extLst>
            <c:ext xmlns:c16="http://schemas.microsoft.com/office/drawing/2014/chart" uri="{C3380CC4-5D6E-409C-BE32-E72D297353CC}">
              <c16:uniqueId val="{00000001-502F-4AE1-904D-28BD19F0BC21}"/>
            </c:ext>
          </c:extLst>
        </c:ser>
        <c:dLbls>
          <c:showLegendKey val="0"/>
          <c:showVal val="0"/>
          <c:showCatName val="0"/>
          <c:showSerName val="0"/>
          <c:showPercent val="0"/>
          <c:showBubbleSize val="0"/>
        </c:dLbls>
        <c:marker val="1"/>
        <c:smooth val="0"/>
        <c:axId val="780502096"/>
        <c:axId val="780506688"/>
      </c:lineChart>
      <c:lineChart>
        <c:grouping val="standard"/>
        <c:varyColors val="0"/>
        <c:ser>
          <c:idx val="2"/>
          <c:order val="2"/>
          <c:tx>
            <c:strRef>
              <c:f>Sheet1!$D$1</c:f>
              <c:strCache>
                <c:ptCount val="1"/>
                <c:pt idx="0">
                  <c:v>Occupancy</c:v>
                </c:pt>
              </c:strCache>
            </c:strRef>
          </c:tx>
          <c:spPr>
            <a:ln w="34925" cap="rnd">
              <a:solidFill>
                <a:schemeClr val="accent4">
                  <a:lumMod val="75000"/>
                </a:schemeClr>
              </a:solidFill>
              <a:round/>
            </a:ln>
            <a:effectLst>
              <a:outerShdw blurRad="57150" dist="19050" dir="5400000" algn="ctr" rotWithShape="0">
                <a:srgbClr val="000000">
                  <a:alpha val="63000"/>
                </a:srgbClr>
              </a:outerShdw>
            </a:effectLst>
          </c:spPr>
          <c:marker>
            <c:symbol val="triangle"/>
            <c:size val="6"/>
            <c:spPr>
              <a:solidFill>
                <a:schemeClr val="accent4">
                  <a:lumMod val="75000"/>
                </a:schemeClr>
              </a:solidFill>
              <a:ln w="9525">
                <a:solidFill>
                  <a:schemeClr val="accent4">
                    <a:lumMod val="75000"/>
                  </a:schemeClr>
                </a:solidFill>
                <a:round/>
              </a:ln>
              <a:effectLst>
                <a:outerShdw blurRad="57150" dist="19050" dir="5400000" algn="ctr" rotWithShape="0">
                  <a:srgbClr val="000000">
                    <a:alpha val="63000"/>
                  </a:srgbClr>
                </a:outerShdw>
              </a:effectLst>
            </c:spPr>
          </c:marker>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Sheet1!$D$2:$D$13</c:f>
              <c:numCache>
                <c:formatCode>0.00%</c:formatCode>
                <c:ptCount val="12"/>
                <c:pt idx="0">
                  <c:v>0.79700000000000004</c:v>
                </c:pt>
                <c:pt idx="1">
                  <c:v>0.85</c:v>
                </c:pt>
                <c:pt idx="2">
                  <c:v>0.878</c:v>
                </c:pt>
                <c:pt idx="3">
                  <c:v>0.89100000000000001</c:v>
                </c:pt>
                <c:pt idx="4">
                  <c:v>0.90200000000000002</c:v>
                </c:pt>
                <c:pt idx="5">
                  <c:v>0.91200000000000003</c:v>
                </c:pt>
                <c:pt idx="6">
                  <c:v>0.92800000000000005</c:v>
                </c:pt>
                <c:pt idx="7">
                  <c:v>0.91700000000000004</c:v>
                </c:pt>
                <c:pt idx="8">
                  <c:v>0.91</c:v>
                </c:pt>
                <c:pt idx="9">
                  <c:v>0.92200000000000004</c:v>
                </c:pt>
                <c:pt idx="10" formatCode="0%">
                  <c:v>0.94</c:v>
                </c:pt>
                <c:pt idx="11">
                  <c:v>0.94499999999999995</c:v>
                </c:pt>
              </c:numCache>
            </c:numRef>
          </c:val>
          <c:smooth val="0"/>
          <c:extLst>
            <c:ext xmlns:c16="http://schemas.microsoft.com/office/drawing/2014/chart" uri="{C3380CC4-5D6E-409C-BE32-E72D297353CC}">
              <c16:uniqueId val="{00000002-502F-4AE1-904D-28BD19F0BC21}"/>
            </c:ext>
          </c:extLst>
        </c:ser>
        <c:dLbls>
          <c:showLegendKey val="0"/>
          <c:showVal val="0"/>
          <c:showCatName val="0"/>
          <c:showSerName val="0"/>
          <c:showPercent val="0"/>
          <c:showBubbleSize val="0"/>
        </c:dLbls>
        <c:marker val="1"/>
        <c:smooth val="0"/>
        <c:axId val="363983528"/>
        <c:axId val="780511936"/>
      </c:lineChart>
      <c:catAx>
        <c:axId val="780502096"/>
        <c:scaling>
          <c:orientation val="minMax"/>
        </c:scaling>
        <c:delete val="0"/>
        <c:axPos val="b"/>
        <c:numFmt formatCode="General" sourceLinked="1"/>
        <c:majorTickMark val="cross"/>
        <c:minorTickMark val="none"/>
        <c:tickLblPos val="nextTo"/>
        <c:spPr>
          <a:noFill/>
          <a:ln w="12700" cap="flat" cmpd="sng" algn="ctr">
            <a:solidFill>
              <a:schemeClr val="tx1">
                <a:lumMod val="50000"/>
                <a:alpha val="90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780506688"/>
        <c:crosses val="autoZero"/>
        <c:auto val="1"/>
        <c:lblAlgn val="ctr"/>
        <c:lblOffset val="100"/>
        <c:noMultiLvlLbl val="0"/>
      </c:catAx>
      <c:valAx>
        <c:axId val="780506688"/>
        <c:scaling>
          <c:orientation val="minMax"/>
        </c:scaling>
        <c:delete val="0"/>
        <c:axPos val="l"/>
        <c:majorGridlines>
          <c:spPr>
            <a:ln w="9525" cap="flat" cmpd="sng" algn="ctr">
              <a:solidFill>
                <a:schemeClr val="tx1">
                  <a:lumMod val="50000"/>
                  <a:alpha val="22000"/>
                </a:schemeClr>
              </a:solidFill>
              <a:round/>
            </a:ln>
            <a:effectLst/>
          </c:spPr>
        </c:majorGridlines>
        <c:numFmt formatCode="&quot;$&quot;#,##0_);[Red]\(&quot;$&quot;#,##0\)" sourceLinked="1"/>
        <c:majorTickMark val="cross"/>
        <c:minorTickMark val="none"/>
        <c:tickLblPos val="nextTo"/>
        <c:spPr>
          <a:noFill/>
          <a:ln>
            <a:solidFill>
              <a:schemeClr val="tx1">
                <a:lumMod val="50000"/>
              </a:schemeClr>
            </a:solid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780502096"/>
        <c:crosses val="autoZero"/>
        <c:crossBetween val="between"/>
      </c:valAx>
      <c:valAx>
        <c:axId val="780511936"/>
        <c:scaling>
          <c:orientation val="minMax"/>
          <c:min val="0.75000000000000011"/>
        </c:scaling>
        <c:delete val="0"/>
        <c:axPos val="r"/>
        <c:numFmt formatCode="0.00%" sourceLinked="1"/>
        <c:majorTickMark val="cross"/>
        <c:minorTickMark val="none"/>
        <c:tickLblPos val="nextTo"/>
        <c:spPr>
          <a:noFill/>
          <a:ln>
            <a:solidFill>
              <a:schemeClr val="tx1">
                <a:lumMod val="50000"/>
              </a:schemeClr>
            </a:solid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363983528"/>
        <c:crosses val="max"/>
        <c:crossBetween val="between"/>
        <c:majorUnit val="5.000000000000001E-2"/>
      </c:valAx>
      <c:catAx>
        <c:axId val="363983528"/>
        <c:scaling>
          <c:orientation val="minMax"/>
        </c:scaling>
        <c:delete val="1"/>
        <c:axPos val="b"/>
        <c:numFmt formatCode="General" sourceLinked="1"/>
        <c:majorTickMark val="none"/>
        <c:minorTickMark val="none"/>
        <c:tickLblPos val="nextTo"/>
        <c:crossAx val="78051193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solidFill>
        <a:schemeClr val="tx1">
          <a:lumMod val="50000"/>
        </a:schemeClr>
      </a:solidFill>
    </a:ln>
    <a:effectLst/>
  </c:spPr>
  <c:txPr>
    <a:bodyPr/>
    <a:lstStyle/>
    <a:p>
      <a:pPr>
        <a:defRPr>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096072480723914E-2"/>
          <c:y val="0.12349317406493948"/>
          <c:w val="0.91362322157761089"/>
          <c:h val="0.6795254820918446"/>
        </c:manualLayout>
      </c:layout>
      <c:lineChart>
        <c:grouping val="standard"/>
        <c:varyColors val="0"/>
        <c:ser>
          <c:idx val="0"/>
          <c:order val="0"/>
          <c:tx>
            <c:strRef>
              <c:f>Sheet1!$A$2</c:f>
              <c:strCache>
                <c:ptCount val="1"/>
                <c:pt idx="0">
                  <c:v>10-Year Treasury</c:v>
                </c:pt>
              </c:strCache>
            </c:strRef>
          </c:tx>
          <c:spPr>
            <a:ln w="34925" cap="rnd">
              <a:solidFill>
                <a:schemeClr val="accent6"/>
              </a:solidFill>
              <a:round/>
            </a:ln>
            <a:effectLst>
              <a:outerShdw blurRad="63500" dist="38100" dir="5400000" rotWithShape="0">
                <a:srgbClr val="000000">
                  <a:alpha val="60000"/>
                </a:srgbClr>
              </a:outerShdw>
            </a:effectLst>
          </c:spPr>
          <c:marker>
            <c:symbol val="square"/>
            <c:size val="5"/>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9525">
                <a:solidFill>
                  <a:schemeClr val="accent6"/>
                </a:solidFill>
                <a:round/>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marker>
          <c:cat>
            <c:strRef>
              <c:f>Sheet1!$B$1:$W$1</c:f>
              <c:strCache>
                <c:ptCount val="22"/>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Jan-Jun 2022</c:v>
                </c:pt>
                <c:pt idx="21">
                  <c:v>Jul 22</c:v>
                </c:pt>
              </c:strCache>
            </c:strRef>
          </c:cat>
          <c:val>
            <c:numRef>
              <c:f>Sheet1!$B$2:$W$2</c:f>
              <c:numCache>
                <c:formatCode>#,##0.00</c:formatCode>
                <c:ptCount val="22"/>
                <c:pt idx="0">
                  <c:v>4.6100000000000003</c:v>
                </c:pt>
                <c:pt idx="1">
                  <c:v>4.01</c:v>
                </c:pt>
                <c:pt idx="2">
                  <c:v>4.2699999999999996</c:v>
                </c:pt>
                <c:pt idx="3">
                  <c:v>4.29</c:v>
                </c:pt>
                <c:pt idx="4">
                  <c:v>4.8</c:v>
                </c:pt>
                <c:pt idx="5">
                  <c:v>4.63</c:v>
                </c:pt>
                <c:pt idx="6">
                  <c:v>3.66</c:v>
                </c:pt>
                <c:pt idx="7">
                  <c:v>3.26</c:v>
                </c:pt>
                <c:pt idx="8">
                  <c:v>3.22</c:v>
                </c:pt>
                <c:pt idx="9">
                  <c:v>2.78</c:v>
                </c:pt>
                <c:pt idx="10">
                  <c:v>1.89</c:v>
                </c:pt>
                <c:pt idx="11">
                  <c:v>2.35</c:v>
                </c:pt>
                <c:pt idx="12">
                  <c:v>2.54</c:v>
                </c:pt>
                <c:pt idx="13">
                  <c:v>2.14</c:v>
                </c:pt>
                <c:pt idx="14">
                  <c:v>1.84</c:v>
                </c:pt>
                <c:pt idx="15">
                  <c:v>2.4</c:v>
                </c:pt>
                <c:pt idx="16">
                  <c:v>2.69</c:v>
                </c:pt>
                <c:pt idx="17">
                  <c:v>1.77</c:v>
                </c:pt>
                <c:pt idx="18">
                  <c:v>0.77</c:v>
                </c:pt>
                <c:pt idx="19" formatCode="General">
                  <c:v>1.56</c:v>
                </c:pt>
                <c:pt idx="20" formatCode="General">
                  <c:v>2.94</c:v>
                </c:pt>
                <c:pt idx="21" formatCode="General">
                  <c:v>2.86</c:v>
                </c:pt>
              </c:numCache>
            </c:numRef>
          </c:val>
          <c:smooth val="0"/>
          <c:extLst>
            <c:ext xmlns:c16="http://schemas.microsoft.com/office/drawing/2014/chart" uri="{C3380CC4-5D6E-409C-BE32-E72D297353CC}">
              <c16:uniqueId val="{00000000-A77C-4A73-A9E7-92A51D8E8C3C}"/>
            </c:ext>
          </c:extLst>
        </c:ser>
        <c:ser>
          <c:idx val="1"/>
          <c:order val="1"/>
          <c:tx>
            <c:strRef>
              <c:f>Sheet1!$A$3</c:f>
              <c:strCache>
                <c:ptCount val="1"/>
                <c:pt idx="0">
                  <c:v>Average Self Storage Cap Rate</c:v>
                </c:pt>
              </c:strCache>
            </c:strRef>
          </c:tx>
          <c:spPr>
            <a:ln w="34925" cap="rnd">
              <a:solidFill>
                <a:schemeClr val="accent2"/>
              </a:solidFill>
              <a:round/>
            </a:ln>
            <a:effectLst>
              <a:outerShdw blurRad="63500" dist="38100" dir="5400000" rotWithShape="0">
                <a:srgbClr val="000000">
                  <a:alpha val="60000"/>
                </a:srgbClr>
              </a:outerShdw>
            </a:effectLst>
          </c:spPr>
          <c:marker>
            <c:symbol val="square"/>
            <c:size val="5"/>
            <c:spPr>
              <a:solidFill>
                <a:schemeClr val="accent2"/>
              </a:solidFill>
              <a:ln w="9525">
                <a:solidFill>
                  <a:schemeClr val="accent2"/>
                </a:solidFill>
                <a:round/>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marker>
          <c:cat>
            <c:strRef>
              <c:f>Sheet1!$B$1:$W$1</c:f>
              <c:strCache>
                <c:ptCount val="22"/>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Jan-Jun 2022</c:v>
                </c:pt>
                <c:pt idx="21">
                  <c:v>Jul 22</c:v>
                </c:pt>
              </c:strCache>
            </c:strRef>
          </c:cat>
          <c:val>
            <c:numRef>
              <c:f>Sheet1!$B$3:$W$3</c:f>
              <c:numCache>
                <c:formatCode>#,##0.00</c:formatCode>
                <c:ptCount val="22"/>
                <c:pt idx="0">
                  <c:v>9.59</c:v>
                </c:pt>
                <c:pt idx="1">
                  <c:v>9.08</c:v>
                </c:pt>
                <c:pt idx="2">
                  <c:v>8.74</c:v>
                </c:pt>
                <c:pt idx="3">
                  <c:v>7.37</c:v>
                </c:pt>
                <c:pt idx="4">
                  <c:v>7.34</c:v>
                </c:pt>
                <c:pt idx="5">
                  <c:v>7.41</c:v>
                </c:pt>
                <c:pt idx="6">
                  <c:v>7.59</c:v>
                </c:pt>
                <c:pt idx="7">
                  <c:v>8.57</c:v>
                </c:pt>
                <c:pt idx="8">
                  <c:v>8.09</c:v>
                </c:pt>
                <c:pt idx="9">
                  <c:v>7.54</c:v>
                </c:pt>
                <c:pt idx="10">
                  <c:v>6.75</c:v>
                </c:pt>
                <c:pt idx="11">
                  <c:v>6.25</c:v>
                </c:pt>
                <c:pt idx="12">
                  <c:v>6.01</c:v>
                </c:pt>
                <c:pt idx="13">
                  <c:v>5.74</c:v>
                </c:pt>
                <c:pt idx="14">
                  <c:v>5.7</c:v>
                </c:pt>
                <c:pt idx="15">
                  <c:v>5.6</c:v>
                </c:pt>
                <c:pt idx="16">
                  <c:v>5.68</c:v>
                </c:pt>
                <c:pt idx="17">
                  <c:v>5.6</c:v>
                </c:pt>
                <c:pt idx="18">
                  <c:v>5.5</c:v>
                </c:pt>
                <c:pt idx="19" formatCode="General">
                  <c:v>5.0999999999999996</c:v>
                </c:pt>
                <c:pt idx="20" formatCode="General">
                  <c:v>4.9800000000000004</c:v>
                </c:pt>
                <c:pt idx="21" formatCode="General">
                  <c:v>5.21</c:v>
                </c:pt>
              </c:numCache>
            </c:numRef>
          </c:val>
          <c:smooth val="0"/>
          <c:extLst>
            <c:ext xmlns:c16="http://schemas.microsoft.com/office/drawing/2014/chart" uri="{C3380CC4-5D6E-409C-BE32-E72D297353CC}">
              <c16:uniqueId val="{00000001-A77C-4A73-A9E7-92A51D8E8C3C}"/>
            </c:ext>
          </c:extLst>
        </c:ser>
        <c:ser>
          <c:idx val="2"/>
          <c:order val="2"/>
          <c:tx>
            <c:strRef>
              <c:f>Sheet1!$A$4</c:f>
              <c:strCache>
                <c:ptCount val="1"/>
                <c:pt idx="0">
                  <c:v>Spread</c:v>
                </c:pt>
              </c:strCache>
            </c:strRef>
          </c:tx>
          <c:spPr>
            <a:ln w="34925" cap="rnd">
              <a:solidFill>
                <a:schemeClr val="accent4"/>
              </a:solidFill>
              <a:round/>
            </a:ln>
            <a:effectLst>
              <a:outerShdw blurRad="63500" dist="38100" dir="5400000" rotWithShape="0">
                <a:srgbClr val="000000">
                  <a:alpha val="60000"/>
                </a:srgbClr>
              </a:outerShdw>
            </a:effectLst>
          </c:spPr>
          <c:marker>
            <c:symbol val="square"/>
            <c:size val="5"/>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9525">
                <a:solidFill>
                  <a:schemeClr val="accent4"/>
                </a:solidFill>
                <a:round/>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marker>
          <c:cat>
            <c:strRef>
              <c:f>Sheet1!$B$1:$W$1</c:f>
              <c:strCache>
                <c:ptCount val="22"/>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Jan-Jun 2022</c:v>
                </c:pt>
                <c:pt idx="21">
                  <c:v>Jul 22</c:v>
                </c:pt>
              </c:strCache>
            </c:strRef>
          </c:cat>
          <c:val>
            <c:numRef>
              <c:f>Sheet1!$B$4:$W$4</c:f>
              <c:numCache>
                <c:formatCode>#,##0.00</c:formatCode>
                <c:ptCount val="22"/>
                <c:pt idx="0">
                  <c:v>4.9799999999999995</c:v>
                </c:pt>
                <c:pt idx="1">
                  <c:v>5.07</c:v>
                </c:pt>
                <c:pt idx="2">
                  <c:v>4.4700000000000006</c:v>
                </c:pt>
                <c:pt idx="3">
                  <c:v>3.08</c:v>
                </c:pt>
                <c:pt idx="4">
                  <c:v>2.54</c:v>
                </c:pt>
                <c:pt idx="5">
                  <c:v>2.7800000000000002</c:v>
                </c:pt>
                <c:pt idx="6">
                  <c:v>3.9299999999999997</c:v>
                </c:pt>
                <c:pt idx="7">
                  <c:v>5.3100000000000005</c:v>
                </c:pt>
                <c:pt idx="8">
                  <c:v>4.8699999999999992</c:v>
                </c:pt>
                <c:pt idx="9">
                  <c:v>4.76</c:v>
                </c:pt>
                <c:pt idx="10">
                  <c:v>4.8600000000000003</c:v>
                </c:pt>
                <c:pt idx="11">
                  <c:v>3.9</c:v>
                </c:pt>
                <c:pt idx="12">
                  <c:v>3.4699999999999998</c:v>
                </c:pt>
                <c:pt idx="13">
                  <c:v>3.6</c:v>
                </c:pt>
                <c:pt idx="14">
                  <c:v>3.8600000000000003</c:v>
                </c:pt>
                <c:pt idx="15">
                  <c:v>3.2</c:v>
                </c:pt>
                <c:pt idx="16">
                  <c:v>2.9899999999999998</c:v>
                </c:pt>
                <c:pt idx="17">
                  <c:v>3.8299999999999996</c:v>
                </c:pt>
                <c:pt idx="18">
                  <c:v>4.7300000000000004</c:v>
                </c:pt>
                <c:pt idx="19" formatCode="General">
                  <c:v>3.54</c:v>
                </c:pt>
                <c:pt idx="20" formatCode="General">
                  <c:v>2.04</c:v>
                </c:pt>
                <c:pt idx="21" formatCode="General">
                  <c:v>2.35</c:v>
                </c:pt>
              </c:numCache>
            </c:numRef>
          </c:val>
          <c:smooth val="0"/>
          <c:extLst>
            <c:ext xmlns:c16="http://schemas.microsoft.com/office/drawing/2014/chart" uri="{C3380CC4-5D6E-409C-BE32-E72D297353CC}">
              <c16:uniqueId val="{00000002-A77C-4A73-A9E7-92A51D8E8C3C}"/>
            </c:ext>
          </c:extLst>
        </c:ser>
        <c:dLbls>
          <c:showLegendKey val="0"/>
          <c:showVal val="0"/>
          <c:showCatName val="0"/>
          <c:showSerName val="0"/>
          <c:showPercent val="0"/>
          <c:showBubbleSize val="0"/>
        </c:dLbls>
        <c:marker val="1"/>
        <c:smooth val="0"/>
        <c:axId val="698585584"/>
        <c:axId val="698589192"/>
      </c:lineChart>
      <c:catAx>
        <c:axId val="698585584"/>
        <c:scaling>
          <c:orientation val="minMax"/>
        </c:scaling>
        <c:delete val="0"/>
        <c:axPos val="b"/>
        <c:numFmt formatCode="General" sourceLinked="1"/>
        <c:majorTickMark val="in"/>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8589192"/>
        <c:crosses val="autoZero"/>
        <c:auto val="1"/>
        <c:lblAlgn val="ctr"/>
        <c:lblOffset val="50"/>
        <c:tickLblSkip val="2"/>
        <c:noMultiLvlLbl val="0"/>
      </c:catAx>
      <c:valAx>
        <c:axId val="6985891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8585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US"/>
              <a:t>10-Year Treasury Interest Rate</a:t>
            </a:r>
          </a:p>
          <a:p>
            <a:pPr>
              <a:defRPr/>
            </a:pPr>
            <a:r>
              <a:rPr lang="en-US"/>
              <a:t>90-Day History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lineChart>
        <c:grouping val="standard"/>
        <c:varyColors val="0"/>
        <c:ser>
          <c:idx val="0"/>
          <c:order val="0"/>
          <c:tx>
            <c:strRef>
              <c:f>'^TNX'!$B$1</c:f>
              <c:strCache>
                <c:ptCount val="1"/>
                <c:pt idx="0">
                  <c:v>Close</c:v>
                </c:pt>
              </c:strCache>
            </c:strRef>
          </c:tx>
          <c:spPr>
            <a:ln w="28575" cap="rnd">
              <a:solidFill>
                <a:schemeClr val="accent1"/>
              </a:solidFill>
              <a:round/>
            </a:ln>
            <a:effectLst>
              <a:outerShdw blurRad="50800" dist="38100" dir="5400000" algn="t" rotWithShape="0">
                <a:prstClr val="black">
                  <a:alpha val="40000"/>
                </a:prstClr>
              </a:outerShdw>
            </a:effectLst>
          </c:spPr>
          <c:marker>
            <c:symbol val="none"/>
          </c:marker>
          <c:dLbls>
            <c:dLbl>
              <c:idx val="0"/>
              <c:layout>
                <c:manualLayout>
                  <c:x val="-6.9252539430788886E-3"/>
                  <c:y val="-2.86168099046918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FB-4A2A-BDC0-91723594ACBE}"/>
                </c:ext>
              </c:extLst>
            </c:dLbl>
            <c:dLbl>
              <c:idx val="24"/>
              <c:layout>
                <c:manualLayout>
                  <c:x val="-1.3850415512465459E-2"/>
                  <c:y val="-3.5236081747709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FB-4A2A-BDC0-91723594ACBE}"/>
                </c:ext>
              </c:extLst>
            </c:dLbl>
            <c:dLbl>
              <c:idx val="56"/>
              <c:layout>
                <c:manualLayout>
                  <c:x val="-2.5392428439519853E-2"/>
                  <c:y val="4.22832980972515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7FB-4A2A-BDC0-91723594ACBE}"/>
                </c:ext>
              </c:extLst>
            </c:dLbl>
            <c:dLbl>
              <c:idx val="65"/>
              <c:layout>
                <c:manualLayout>
                  <c:x val="-2.1175283378133496E-2"/>
                  <c:y val="-4.8046999070539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7FB-4A2A-BDC0-91723594ACBE}"/>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bg1">
                          <a:lumMod val="50000"/>
                          <a:lumOff val="50000"/>
                        </a:schemeClr>
                      </a:solidFill>
                      <a:round/>
                    </a:ln>
                    <a:effectLst/>
                  </c:spPr>
                </c15:leaderLines>
              </c:ext>
            </c:extLst>
          </c:dLbls>
          <c:cat>
            <c:numRef>
              <c:f>'^TNX'!$A$2:$A$67</c:f>
              <c:numCache>
                <c:formatCode>m/d/yyyy</c:formatCode>
                <c:ptCount val="66"/>
                <c:pt idx="0">
                  <c:v>44691</c:v>
                </c:pt>
                <c:pt idx="1">
                  <c:v>44692</c:v>
                </c:pt>
                <c:pt idx="2">
                  <c:v>44693</c:v>
                </c:pt>
                <c:pt idx="3">
                  <c:v>44694</c:v>
                </c:pt>
                <c:pt idx="4">
                  <c:v>44697</c:v>
                </c:pt>
                <c:pt idx="5">
                  <c:v>44698</c:v>
                </c:pt>
                <c:pt idx="6">
                  <c:v>44699</c:v>
                </c:pt>
                <c:pt idx="7">
                  <c:v>44700</c:v>
                </c:pt>
                <c:pt idx="8">
                  <c:v>44701</c:v>
                </c:pt>
                <c:pt idx="9">
                  <c:v>44704</c:v>
                </c:pt>
                <c:pt idx="10">
                  <c:v>44705</c:v>
                </c:pt>
                <c:pt idx="11">
                  <c:v>44706</c:v>
                </c:pt>
                <c:pt idx="12">
                  <c:v>44707</c:v>
                </c:pt>
                <c:pt idx="13">
                  <c:v>44708</c:v>
                </c:pt>
                <c:pt idx="14">
                  <c:v>44712</c:v>
                </c:pt>
                <c:pt idx="15">
                  <c:v>44713</c:v>
                </c:pt>
                <c:pt idx="16">
                  <c:v>44714</c:v>
                </c:pt>
                <c:pt idx="17">
                  <c:v>44715</c:v>
                </c:pt>
                <c:pt idx="18">
                  <c:v>44718</c:v>
                </c:pt>
                <c:pt idx="19">
                  <c:v>44719</c:v>
                </c:pt>
                <c:pt idx="20">
                  <c:v>44720</c:v>
                </c:pt>
                <c:pt idx="21">
                  <c:v>44721</c:v>
                </c:pt>
                <c:pt idx="22">
                  <c:v>44722</c:v>
                </c:pt>
                <c:pt idx="23">
                  <c:v>44725</c:v>
                </c:pt>
                <c:pt idx="24">
                  <c:v>44726</c:v>
                </c:pt>
                <c:pt idx="25">
                  <c:v>44727</c:v>
                </c:pt>
                <c:pt idx="26">
                  <c:v>44728</c:v>
                </c:pt>
                <c:pt idx="27">
                  <c:v>44729</c:v>
                </c:pt>
                <c:pt idx="28">
                  <c:v>44733</c:v>
                </c:pt>
                <c:pt idx="29">
                  <c:v>44734</c:v>
                </c:pt>
                <c:pt idx="30">
                  <c:v>44735</c:v>
                </c:pt>
                <c:pt idx="31">
                  <c:v>44736</c:v>
                </c:pt>
                <c:pt idx="32">
                  <c:v>44739</c:v>
                </c:pt>
                <c:pt idx="33">
                  <c:v>44740</c:v>
                </c:pt>
                <c:pt idx="34">
                  <c:v>44741</c:v>
                </c:pt>
                <c:pt idx="35">
                  <c:v>44742</c:v>
                </c:pt>
                <c:pt idx="36">
                  <c:v>44743</c:v>
                </c:pt>
                <c:pt idx="37">
                  <c:v>44747</c:v>
                </c:pt>
                <c:pt idx="38">
                  <c:v>44748</c:v>
                </c:pt>
                <c:pt idx="39">
                  <c:v>44749</c:v>
                </c:pt>
                <c:pt idx="40">
                  <c:v>44750</c:v>
                </c:pt>
                <c:pt idx="41">
                  <c:v>44753</c:v>
                </c:pt>
                <c:pt idx="42">
                  <c:v>44754</c:v>
                </c:pt>
                <c:pt idx="43">
                  <c:v>44755</c:v>
                </c:pt>
                <c:pt idx="44">
                  <c:v>44756</c:v>
                </c:pt>
                <c:pt idx="45">
                  <c:v>44757</c:v>
                </c:pt>
                <c:pt idx="46">
                  <c:v>44760</c:v>
                </c:pt>
                <c:pt idx="47">
                  <c:v>44761</c:v>
                </c:pt>
                <c:pt idx="48">
                  <c:v>44762</c:v>
                </c:pt>
                <c:pt idx="49">
                  <c:v>44763</c:v>
                </c:pt>
                <c:pt idx="50">
                  <c:v>44764</c:v>
                </c:pt>
                <c:pt idx="51">
                  <c:v>44767</c:v>
                </c:pt>
                <c:pt idx="52">
                  <c:v>44768</c:v>
                </c:pt>
                <c:pt idx="53">
                  <c:v>44769</c:v>
                </c:pt>
                <c:pt idx="54">
                  <c:v>44770</c:v>
                </c:pt>
                <c:pt idx="55">
                  <c:v>44771</c:v>
                </c:pt>
                <c:pt idx="56">
                  <c:v>44774</c:v>
                </c:pt>
                <c:pt idx="57">
                  <c:v>44775</c:v>
                </c:pt>
                <c:pt idx="58">
                  <c:v>44776</c:v>
                </c:pt>
                <c:pt idx="59">
                  <c:v>44777</c:v>
                </c:pt>
                <c:pt idx="60">
                  <c:v>44778</c:v>
                </c:pt>
                <c:pt idx="61">
                  <c:v>44781</c:v>
                </c:pt>
                <c:pt idx="62">
                  <c:v>44782</c:v>
                </c:pt>
                <c:pt idx="63">
                  <c:v>44783</c:v>
                </c:pt>
                <c:pt idx="64">
                  <c:v>44784</c:v>
                </c:pt>
                <c:pt idx="65">
                  <c:v>44785</c:v>
                </c:pt>
              </c:numCache>
            </c:numRef>
          </c:cat>
          <c:val>
            <c:numRef>
              <c:f>'^TNX'!$B$2:$B$67</c:f>
              <c:numCache>
                <c:formatCode>General</c:formatCode>
                <c:ptCount val="66"/>
                <c:pt idx="0">
                  <c:v>2.9929999999999999</c:v>
                </c:pt>
                <c:pt idx="1">
                  <c:v>2.9209999999999998</c:v>
                </c:pt>
                <c:pt idx="2">
                  <c:v>2.8170000000000002</c:v>
                </c:pt>
                <c:pt idx="3">
                  <c:v>2.9350000000000001</c:v>
                </c:pt>
                <c:pt idx="4">
                  <c:v>2.8769999999999998</c:v>
                </c:pt>
                <c:pt idx="5">
                  <c:v>2.968</c:v>
                </c:pt>
                <c:pt idx="6">
                  <c:v>2.8860000000000001</c:v>
                </c:pt>
                <c:pt idx="7">
                  <c:v>2.855</c:v>
                </c:pt>
                <c:pt idx="8">
                  <c:v>2.7869999999999999</c:v>
                </c:pt>
                <c:pt idx="9">
                  <c:v>2.859</c:v>
                </c:pt>
                <c:pt idx="10">
                  <c:v>2.76</c:v>
                </c:pt>
                <c:pt idx="11">
                  <c:v>2.7490000000000001</c:v>
                </c:pt>
                <c:pt idx="12">
                  <c:v>2.7559999999999998</c:v>
                </c:pt>
                <c:pt idx="13">
                  <c:v>2.7429999999999999</c:v>
                </c:pt>
                <c:pt idx="14">
                  <c:v>2.8439999999999999</c:v>
                </c:pt>
                <c:pt idx="15">
                  <c:v>2.931</c:v>
                </c:pt>
                <c:pt idx="16">
                  <c:v>2.9129999999999998</c:v>
                </c:pt>
                <c:pt idx="17">
                  <c:v>2.9569999999999999</c:v>
                </c:pt>
                <c:pt idx="18">
                  <c:v>3.0379999999999998</c:v>
                </c:pt>
                <c:pt idx="19">
                  <c:v>2.972</c:v>
                </c:pt>
                <c:pt idx="20">
                  <c:v>3.0289999999999999</c:v>
                </c:pt>
                <c:pt idx="21">
                  <c:v>3.044</c:v>
                </c:pt>
                <c:pt idx="22">
                  <c:v>3.1560000000000001</c:v>
                </c:pt>
                <c:pt idx="23">
                  <c:v>3.3660000000000001</c:v>
                </c:pt>
                <c:pt idx="24">
                  <c:v>3.4830000000000001</c:v>
                </c:pt>
                <c:pt idx="25">
                  <c:v>3.395</c:v>
                </c:pt>
                <c:pt idx="26">
                  <c:v>3.3069999999999999</c:v>
                </c:pt>
                <c:pt idx="27">
                  <c:v>3.2389999999999999</c:v>
                </c:pt>
                <c:pt idx="28">
                  <c:v>3.3069999999999999</c:v>
                </c:pt>
                <c:pt idx="29">
                  <c:v>3.1560000000000001</c:v>
                </c:pt>
                <c:pt idx="30">
                  <c:v>3.0680000000000001</c:v>
                </c:pt>
                <c:pt idx="31">
                  <c:v>3.125</c:v>
                </c:pt>
                <c:pt idx="32">
                  <c:v>3.194</c:v>
                </c:pt>
                <c:pt idx="33">
                  <c:v>3.206</c:v>
                </c:pt>
                <c:pt idx="34">
                  <c:v>3.093</c:v>
                </c:pt>
                <c:pt idx="35">
                  <c:v>2.972</c:v>
                </c:pt>
                <c:pt idx="36">
                  <c:v>2.8889999999999998</c:v>
                </c:pt>
                <c:pt idx="37">
                  <c:v>2.8090000000000002</c:v>
                </c:pt>
                <c:pt idx="38">
                  <c:v>2.9129999999999998</c:v>
                </c:pt>
                <c:pt idx="39">
                  <c:v>3.008</c:v>
                </c:pt>
                <c:pt idx="40">
                  <c:v>3.101</c:v>
                </c:pt>
                <c:pt idx="41">
                  <c:v>2.9910000000000001</c:v>
                </c:pt>
                <c:pt idx="42">
                  <c:v>2.9580000000000002</c:v>
                </c:pt>
                <c:pt idx="43">
                  <c:v>2.9039999999999999</c:v>
                </c:pt>
                <c:pt idx="44">
                  <c:v>2.96</c:v>
                </c:pt>
                <c:pt idx="45">
                  <c:v>2.93</c:v>
                </c:pt>
                <c:pt idx="46">
                  <c:v>2.96</c:v>
                </c:pt>
                <c:pt idx="47">
                  <c:v>3.0190000000000001</c:v>
                </c:pt>
                <c:pt idx="48">
                  <c:v>3.036</c:v>
                </c:pt>
                <c:pt idx="49">
                  <c:v>2.91</c:v>
                </c:pt>
                <c:pt idx="50">
                  <c:v>2.7829999999999999</c:v>
                </c:pt>
                <c:pt idx="51">
                  <c:v>2.82</c:v>
                </c:pt>
                <c:pt idx="52">
                  <c:v>2.7869999999999999</c:v>
                </c:pt>
                <c:pt idx="53">
                  <c:v>2.734</c:v>
                </c:pt>
                <c:pt idx="54">
                  <c:v>2.681</c:v>
                </c:pt>
                <c:pt idx="55">
                  <c:v>2.6419999999999999</c:v>
                </c:pt>
                <c:pt idx="56">
                  <c:v>2.6059999999999999</c:v>
                </c:pt>
                <c:pt idx="57">
                  <c:v>2.7410000000000001</c:v>
                </c:pt>
                <c:pt idx="58">
                  <c:v>2.7480000000000002</c:v>
                </c:pt>
                <c:pt idx="59">
                  <c:v>2.6760000000000002</c:v>
                </c:pt>
                <c:pt idx="60">
                  <c:v>2.84</c:v>
                </c:pt>
                <c:pt idx="61">
                  <c:v>2.7650000000000001</c:v>
                </c:pt>
                <c:pt idx="62">
                  <c:v>2.7970000000000002</c:v>
                </c:pt>
                <c:pt idx="63">
                  <c:v>2.786</c:v>
                </c:pt>
                <c:pt idx="64">
                  <c:v>2.8879999999999999</c:v>
                </c:pt>
                <c:pt idx="65">
                  <c:v>2.8679999999999999</c:v>
                </c:pt>
              </c:numCache>
            </c:numRef>
          </c:val>
          <c:smooth val="0"/>
          <c:extLst>
            <c:ext xmlns:c16="http://schemas.microsoft.com/office/drawing/2014/chart" uri="{C3380CC4-5D6E-409C-BE32-E72D297353CC}">
              <c16:uniqueId val="{00000004-B7FB-4A2A-BDC0-91723594ACBE}"/>
            </c:ext>
          </c:extLst>
        </c:ser>
        <c:dLbls>
          <c:showLegendKey val="0"/>
          <c:showVal val="0"/>
          <c:showCatName val="0"/>
          <c:showSerName val="0"/>
          <c:showPercent val="0"/>
          <c:showBubbleSize val="0"/>
        </c:dLbls>
        <c:smooth val="0"/>
        <c:axId val="541730496"/>
        <c:axId val="541732464"/>
      </c:lineChart>
      <c:dateAx>
        <c:axId val="541730496"/>
        <c:scaling>
          <c:orientation val="minMax"/>
        </c:scaling>
        <c:delete val="0"/>
        <c:axPos val="b"/>
        <c:numFmt formatCode="m/d/yyyy" sourceLinked="1"/>
        <c:majorTickMark val="none"/>
        <c:minorTickMark val="none"/>
        <c:tickLblPos val="nextTo"/>
        <c:spPr>
          <a:noFill/>
          <a:ln w="9525" cap="flat" cmpd="sng" algn="ctr">
            <a:solidFill>
              <a:schemeClr val="bg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541732464"/>
        <c:crosses val="autoZero"/>
        <c:auto val="1"/>
        <c:lblOffset val="100"/>
        <c:baseTimeUnit val="days"/>
      </c:dateAx>
      <c:valAx>
        <c:axId val="541732464"/>
        <c:scaling>
          <c:orientation val="minMax"/>
          <c:min val="1"/>
        </c:scaling>
        <c:delete val="0"/>
        <c:axPos val="l"/>
        <c:majorGridlines>
          <c:spPr>
            <a:ln w="9525" cap="flat" cmpd="sng" algn="ctr">
              <a:solidFill>
                <a:schemeClr val="bg1">
                  <a:lumMod val="50000"/>
                  <a:lumOff val="50000"/>
                </a:schemeClr>
              </a:solidFill>
              <a:round/>
            </a:ln>
            <a:effectLst/>
          </c:spPr>
        </c:majorGridlines>
        <c:numFmt formatCode="General" sourceLinked="1"/>
        <c:majorTickMark val="none"/>
        <c:minorTickMark val="none"/>
        <c:tickLblPos val="nextTo"/>
        <c:spPr>
          <a:noFill/>
          <a:ln>
            <a:solidFill>
              <a:schemeClr val="bg1">
                <a:lumMod val="50000"/>
                <a:lumOff val="50000"/>
              </a:schemeClr>
            </a:solid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541730496"/>
        <c:crosses val="autoZero"/>
        <c:crossBetween val="between"/>
      </c:valAx>
      <c:spPr>
        <a:solidFill>
          <a:schemeClr val="tx1"/>
        </a:solidFill>
        <a:ln>
          <a:solidFill>
            <a:schemeClr val="bg1">
              <a:lumMod val="50000"/>
              <a:lumOff val="50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096072480723914E-2"/>
          <c:y val="0.12349317406493948"/>
          <c:w val="0.91362322157761089"/>
          <c:h val="0.6795254820918446"/>
        </c:manualLayout>
      </c:layout>
      <c:lineChart>
        <c:grouping val="standard"/>
        <c:varyColors val="0"/>
        <c:ser>
          <c:idx val="0"/>
          <c:order val="0"/>
          <c:tx>
            <c:strRef>
              <c:f>Sheet1!$A$2</c:f>
              <c:strCache>
                <c:ptCount val="1"/>
                <c:pt idx="0">
                  <c:v>10-Year Treasury</c:v>
                </c:pt>
              </c:strCache>
            </c:strRef>
          </c:tx>
          <c:spPr>
            <a:ln w="34925" cap="rnd">
              <a:solidFill>
                <a:schemeClr val="accent6"/>
              </a:solidFill>
              <a:round/>
            </a:ln>
            <a:effectLst>
              <a:outerShdw blurRad="63500" dist="38100" dir="5400000" rotWithShape="0">
                <a:srgbClr val="000000">
                  <a:alpha val="60000"/>
                </a:srgbClr>
              </a:outerShdw>
            </a:effectLst>
          </c:spPr>
          <c:marker>
            <c:symbol val="square"/>
            <c:size val="5"/>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9525">
                <a:solidFill>
                  <a:schemeClr val="accent6"/>
                </a:solidFill>
                <a:round/>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marker>
          <c:cat>
            <c:strRef>
              <c:f>Sheet1!$B$1:$W$1</c:f>
              <c:strCache>
                <c:ptCount val="22"/>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Jan-Jun 2022</c:v>
                </c:pt>
                <c:pt idx="21">
                  <c:v>Jul 22</c:v>
                </c:pt>
              </c:strCache>
            </c:strRef>
          </c:cat>
          <c:val>
            <c:numRef>
              <c:f>Sheet1!$B$2:$W$2</c:f>
              <c:numCache>
                <c:formatCode>#,##0.00</c:formatCode>
                <c:ptCount val="22"/>
                <c:pt idx="0">
                  <c:v>4.6100000000000003</c:v>
                </c:pt>
                <c:pt idx="1">
                  <c:v>4.01</c:v>
                </c:pt>
                <c:pt idx="2">
                  <c:v>4.2699999999999996</c:v>
                </c:pt>
                <c:pt idx="3">
                  <c:v>4.29</c:v>
                </c:pt>
                <c:pt idx="4">
                  <c:v>4.8</c:v>
                </c:pt>
                <c:pt idx="5">
                  <c:v>4.63</c:v>
                </c:pt>
                <c:pt idx="6">
                  <c:v>3.66</c:v>
                </c:pt>
                <c:pt idx="7">
                  <c:v>3.26</c:v>
                </c:pt>
                <c:pt idx="8">
                  <c:v>3.22</c:v>
                </c:pt>
                <c:pt idx="9">
                  <c:v>2.78</c:v>
                </c:pt>
                <c:pt idx="10">
                  <c:v>1.89</c:v>
                </c:pt>
                <c:pt idx="11">
                  <c:v>2.35</c:v>
                </c:pt>
                <c:pt idx="12">
                  <c:v>2.54</c:v>
                </c:pt>
                <c:pt idx="13">
                  <c:v>2.14</c:v>
                </c:pt>
                <c:pt idx="14">
                  <c:v>1.84</c:v>
                </c:pt>
                <c:pt idx="15">
                  <c:v>2.4</c:v>
                </c:pt>
                <c:pt idx="16">
                  <c:v>2.69</c:v>
                </c:pt>
                <c:pt idx="17">
                  <c:v>1.77</c:v>
                </c:pt>
                <c:pt idx="18">
                  <c:v>0.77</c:v>
                </c:pt>
                <c:pt idx="19" formatCode="General">
                  <c:v>1.56</c:v>
                </c:pt>
                <c:pt idx="20" formatCode="General">
                  <c:v>2.94</c:v>
                </c:pt>
                <c:pt idx="21" formatCode="General">
                  <c:v>2.86</c:v>
                </c:pt>
              </c:numCache>
            </c:numRef>
          </c:val>
          <c:smooth val="0"/>
          <c:extLst>
            <c:ext xmlns:c16="http://schemas.microsoft.com/office/drawing/2014/chart" uri="{C3380CC4-5D6E-409C-BE32-E72D297353CC}">
              <c16:uniqueId val="{00000000-83FC-4AE9-B101-A76A44C60492}"/>
            </c:ext>
          </c:extLst>
        </c:ser>
        <c:ser>
          <c:idx val="1"/>
          <c:order val="1"/>
          <c:tx>
            <c:strRef>
              <c:f>Sheet1!$A$3</c:f>
              <c:strCache>
                <c:ptCount val="1"/>
                <c:pt idx="0">
                  <c:v>Average Self Storage Cap Rate</c:v>
                </c:pt>
              </c:strCache>
            </c:strRef>
          </c:tx>
          <c:spPr>
            <a:ln w="34925" cap="rnd">
              <a:solidFill>
                <a:schemeClr val="accent2"/>
              </a:solidFill>
              <a:round/>
            </a:ln>
            <a:effectLst>
              <a:outerShdw blurRad="63500" dist="38100" dir="5400000" rotWithShape="0">
                <a:srgbClr val="000000">
                  <a:alpha val="60000"/>
                </a:srgbClr>
              </a:outerShdw>
            </a:effectLst>
          </c:spPr>
          <c:marker>
            <c:symbol val="square"/>
            <c:size val="5"/>
            <c:spPr>
              <a:solidFill>
                <a:schemeClr val="accent2"/>
              </a:solidFill>
              <a:ln w="9525">
                <a:solidFill>
                  <a:schemeClr val="accent2"/>
                </a:solidFill>
                <a:round/>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marker>
          <c:cat>
            <c:strRef>
              <c:f>Sheet1!$B$1:$W$1</c:f>
              <c:strCache>
                <c:ptCount val="22"/>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Jan-Jun 2022</c:v>
                </c:pt>
                <c:pt idx="21">
                  <c:v>Jul 22</c:v>
                </c:pt>
              </c:strCache>
            </c:strRef>
          </c:cat>
          <c:val>
            <c:numRef>
              <c:f>Sheet1!$B$3:$W$3</c:f>
              <c:numCache>
                <c:formatCode>#,##0.00</c:formatCode>
                <c:ptCount val="22"/>
                <c:pt idx="0">
                  <c:v>9.59</c:v>
                </c:pt>
                <c:pt idx="1">
                  <c:v>9.08</c:v>
                </c:pt>
                <c:pt idx="2">
                  <c:v>8.74</c:v>
                </c:pt>
                <c:pt idx="3">
                  <c:v>7.37</c:v>
                </c:pt>
                <c:pt idx="4">
                  <c:v>7.34</c:v>
                </c:pt>
                <c:pt idx="5">
                  <c:v>7.41</c:v>
                </c:pt>
                <c:pt idx="6">
                  <c:v>7.59</c:v>
                </c:pt>
                <c:pt idx="7">
                  <c:v>8.57</c:v>
                </c:pt>
                <c:pt idx="8">
                  <c:v>8.09</c:v>
                </c:pt>
                <c:pt idx="9">
                  <c:v>7.54</c:v>
                </c:pt>
                <c:pt idx="10">
                  <c:v>6.75</c:v>
                </c:pt>
                <c:pt idx="11">
                  <c:v>6.25</c:v>
                </c:pt>
                <c:pt idx="12">
                  <c:v>6.01</c:v>
                </c:pt>
                <c:pt idx="13">
                  <c:v>5.74</c:v>
                </c:pt>
                <c:pt idx="14">
                  <c:v>5.7</c:v>
                </c:pt>
                <c:pt idx="15">
                  <c:v>5.6</c:v>
                </c:pt>
                <c:pt idx="16">
                  <c:v>5.68</c:v>
                </c:pt>
                <c:pt idx="17">
                  <c:v>5.6</c:v>
                </c:pt>
                <c:pt idx="18">
                  <c:v>5.5</c:v>
                </c:pt>
                <c:pt idx="19" formatCode="General">
                  <c:v>5.0999999999999996</c:v>
                </c:pt>
                <c:pt idx="20" formatCode="General">
                  <c:v>4.9800000000000004</c:v>
                </c:pt>
                <c:pt idx="21" formatCode="General">
                  <c:v>5.21</c:v>
                </c:pt>
              </c:numCache>
            </c:numRef>
          </c:val>
          <c:smooth val="0"/>
          <c:extLst>
            <c:ext xmlns:c16="http://schemas.microsoft.com/office/drawing/2014/chart" uri="{C3380CC4-5D6E-409C-BE32-E72D297353CC}">
              <c16:uniqueId val="{00000001-83FC-4AE9-B101-A76A44C60492}"/>
            </c:ext>
          </c:extLst>
        </c:ser>
        <c:ser>
          <c:idx val="2"/>
          <c:order val="2"/>
          <c:tx>
            <c:strRef>
              <c:f>Sheet1!$A$4</c:f>
              <c:strCache>
                <c:ptCount val="1"/>
                <c:pt idx="0">
                  <c:v>Spread</c:v>
                </c:pt>
              </c:strCache>
            </c:strRef>
          </c:tx>
          <c:spPr>
            <a:ln w="34925" cap="rnd">
              <a:solidFill>
                <a:schemeClr val="accent4"/>
              </a:solidFill>
              <a:round/>
            </a:ln>
            <a:effectLst>
              <a:outerShdw blurRad="63500" dist="38100" dir="5400000" rotWithShape="0">
                <a:srgbClr val="000000">
                  <a:alpha val="60000"/>
                </a:srgbClr>
              </a:outerShdw>
            </a:effectLst>
          </c:spPr>
          <c:marker>
            <c:symbol val="square"/>
            <c:size val="5"/>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9525">
                <a:solidFill>
                  <a:schemeClr val="accent4"/>
                </a:solidFill>
                <a:round/>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marker>
          <c:cat>
            <c:strRef>
              <c:f>Sheet1!$B$1:$W$1</c:f>
              <c:strCache>
                <c:ptCount val="22"/>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Jan-Jun 2022</c:v>
                </c:pt>
                <c:pt idx="21">
                  <c:v>Jul 22</c:v>
                </c:pt>
              </c:strCache>
            </c:strRef>
          </c:cat>
          <c:val>
            <c:numRef>
              <c:f>Sheet1!$B$4:$W$4</c:f>
              <c:numCache>
                <c:formatCode>#,##0.00</c:formatCode>
                <c:ptCount val="22"/>
                <c:pt idx="0">
                  <c:v>4.9799999999999995</c:v>
                </c:pt>
                <c:pt idx="1">
                  <c:v>5.07</c:v>
                </c:pt>
                <c:pt idx="2">
                  <c:v>4.4700000000000006</c:v>
                </c:pt>
                <c:pt idx="3">
                  <c:v>3.08</c:v>
                </c:pt>
                <c:pt idx="4">
                  <c:v>2.54</c:v>
                </c:pt>
                <c:pt idx="5">
                  <c:v>2.7800000000000002</c:v>
                </c:pt>
                <c:pt idx="6">
                  <c:v>3.9299999999999997</c:v>
                </c:pt>
                <c:pt idx="7">
                  <c:v>5.3100000000000005</c:v>
                </c:pt>
                <c:pt idx="8">
                  <c:v>4.8699999999999992</c:v>
                </c:pt>
                <c:pt idx="9">
                  <c:v>4.76</c:v>
                </c:pt>
                <c:pt idx="10">
                  <c:v>4.8600000000000003</c:v>
                </c:pt>
                <c:pt idx="11">
                  <c:v>3.9</c:v>
                </c:pt>
                <c:pt idx="12">
                  <c:v>3.4699999999999998</c:v>
                </c:pt>
                <c:pt idx="13">
                  <c:v>3.6</c:v>
                </c:pt>
                <c:pt idx="14">
                  <c:v>3.8600000000000003</c:v>
                </c:pt>
                <c:pt idx="15">
                  <c:v>3.2</c:v>
                </c:pt>
                <c:pt idx="16">
                  <c:v>2.9899999999999998</c:v>
                </c:pt>
                <c:pt idx="17">
                  <c:v>3.8299999999999996</c:v>
                </c:pt>
                <c:pt idx="18">
                  <c:v>4.7300000000000004</c:v>
                </c:pt>
                <c:pt idx="19" formatCode="General">
                  <c:v>3.54</c:v>
                </c:pt>
                <c:pt idx="20" formatCode="General">
                  <c:v>2.04</c:v>
                </c:pt>
                <c:pt idx="21" formatCode="General">
                  <c:v>2.35</c:v>
                </c:pt>
              </c:numCache>
            </c:numRef>
          </c:val>
          <c:smooth val="0"/>
          <c:extLst>
            <c:ext xmlns:c16="http://schemas.microsoft.com/office/drawing/2014/chart" uri="{C3380CC4-5D6E-409C-BE32-E72D297353CC}">
              <c16:uniqueId val="{00000002-83FC-4AE9-B101-A76A44C60492}"/>
            </c:ext>
          </c:extLst>
        </c:ser>
        <c:dLbls>
          <c:showLegendKey val="0"/>
          <c:showVal val="0"/>
          <c:showCatName val="0"/>
          <c:showSerName val="0"/>
          <c:showPercent val="0"/>
          <c:showBubbleSize val="0"/>
        </c:dLbls>
        <c:marker val="1"/>
        <c:smooth val="0"/>
        <c:axId val="698585584"/>
        <c:axId val="698589192"/>
      </c:lineChart>
      <c:catAx>
        <c:axId val="698585584"/>
        <c:scaling>
          <c:orientation val="minMax"/>
        </c:scaling>
        <c:delete val="0"/>
        <c:axPos val="b"/>
        <c:numFmt formatCode="General" sourceLinked="1"/>
        <c:majorTickMark val="in"/>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8589192"/>
        <c:crosses val="autoZero"/>
        <c:auto val="1"/>
        <c:lblAlgn val="ctr"/>
        <c:lblOffset val="50"/>
        <c:tickLblSkip val="2"/>
        <c:noMultiLvlLbl val="0"/>
      </c:catAx>
      <c:valAx>
        <c:axId val="6985891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8585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US" sz="1600" dirty="0">
                <a:solidFill>
                  <a:schemeClr val="bg1"/>
                </a:solidFill>
              </a:rPr>
              <a:t>U.S. Self Storage Transaction Activity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4.9310226771465834E-2"/>
          <c:y val="0.11628656881638583"/>
          <c:w val="0.93446036160801982"/>
          <c:h val="0.74659605336599866"/>
        </c:manualLayout>
      </c:layout>
      <c:barChart>
        <c:barDir val="col"/>
        <c:grouping val="clustered"/>
        <c:varyColors val="0"/>
        <c:ser>
          <c:idx val="0"/>
          <c:order val="0"/>
          <c:tx>
            <c:strRef>
              <c:f>Sheet1!$B$1</c:f>
              <c:strCache>
                <c:ptCount val="1"/>
                <c:pt idx="0">
                  <c:v>Number of Transactions</c:v>
                </c:pt>
              </c:strCache>
            </c:strRef>
          </c:tx>
          <c:spPr>
            <a:solidFill>
              <a:schemeClr val="accent2"/>
            </a:solidFill>
            <a:ln>
              <a:noFill/>
            </a:ln>
            <a:effectLst>
              <a:outerShdw blurRad="50800" dist="38100" algn="l" rotWithShape="0">
                <a:prstClr val="black">
                  <a:alpha val="40000"/>
                </a:prstClr>
              </a:outerShdw>
            </a:effectLst>
          </c:spPr>
          <c:invertIfNegative val="0"/>
          <c:cat>
            <c:strRef>
              <c:f>Sheet1!$A$2:$A$15</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 Forecast</c:v>
                </c:pt>
              </c:strCache>
            </c:strRef>
          </c:cat>
          <c:val>
            <c:numRef>
              <c:f>Sheet1!$B$2:$B$15</c:f>
              <c:numCache>
                <c:formatCode>General</c:formatCode>
                <c:ptCount val="14"/>
                <c:pt idx="0">
                  <c:v>250</c:v>
                </c:pt>
                <c:pt idx="1">
                  <c:v>300</c:v>
                </c:pt>
                <c:pt idx="2">
                  <c:v>212</c:v>
                </c:pt>
                <c:pt idx="3">
                  <c:v>450</c:v>
                </c:pt>
                <c:pt idx="4">
                  <c:v>600</c:v>
                </c:pt>
                <c:pt idx="5">
                  <c:v>450</c:v>
                </c:pt>
                <c:pt idx="6">
                  <c:v>925</c:v>
                </c:pt>
                <c:pt idx="7">
                  <c:v>900</c:v>
                </c:pt>
                <c:pt idx="8">
                  <c:v>625</c:v>
                </c:pt>
                <c:pt idx="9">
                  <c:v>975</c:v>
                </c:pt>
                <c:pt idx="10">
                  <c:v>1100</c:v>
                </c:pt>
                <c:pt idx="11">
                  <c:v>2162</c:v>
                </c:pt>
                <c:pt idx="12">
                  <c:v>3980</c:v>
                </c:pt>
                <c:pt idx="13">
                  <c:v>3250</c:v>
                </c:pt>
              </c:numCache>
            </c:numRef>
          </c:val>
          <c:extLst>
            <c:ext xmlns:c16="http://schemas.microsoft.com/office/drawing/2014/chart" uri="{C3380CC4-5D6E-409C-BE32-E72D297353CC}">
              <c16:uniqueId val="{00000000-1BC4-4A22-88CE-E48881506B5E}"/>
            </c:ext>
          </c:extLst>
        </c:ser>
        <c:ser>
          <c:idx val="1"/>
          <c:order val="1"/>
          <c:tx>
            <c:strRef>
              <c:f>Sheet1!$C$1</c:f>
              <c:strCache>
                <c:ptCount val="1"/>
                <c:pt idx="0">
                  <c:v>Transaction Volume ($ millions)</c:v>
                </c:pt>
              </c:strCache>
            </c:strRef>
          </c:tx>
          <c:spPr>
            <a:solidFill>
              <a:schemeClr val="accent5"/>
            </a:solidFill>
            <a:ln>
              <a:noFill/>
            </a:ln>
            <a:effectLst>
              <a:outerShdw blurRad="50800" dist="38100" dir="2700000" algn="tl" rotWithShape="0">
                <a:prstClr val="black">
                  <a:alpha val="40000"/>
                </a:prstClr>
              </a:outerShdw>
            </a:effectLst>
          </c:spPr>
          <c:invertIfNegative val="0"/>
          <c:cat>
            <c:strRef>
              <c:f>Sheet1!$A$2:$A$15</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 Forecast</c:v>
                </c:pt>
              </c:strCache>
            </c:strRef>
          </c:cat>
          <c:val>
            <c:numRef>
              <c:f>Sheet1!$C$2:$C$15</c:f>
              <c:numCache>
                <c:formatCode>General</c:formatCode>
                <c:ptCount val="14"/>
                <c:pt idx="0">
                  <c:v>750</c:v>
                </c:pt>
                <c:pt idx="1">
                  <c:v>800</c:v>
                </c:pt>
                <c:pt idx="2">
                  <c:v>1600</c:v>
                </c:pt>
                <c:pt idx="3">
                  <c:v>1800</c:v>
                </c:pt>
                <c:pt idx="4">
                  <c:v>2500</c:v>
                </c:pt>
                <c:pt idx="5">
                  <c:v>2530</c:v>
                </c:pt>
                <c:pt idx="6">
                  <c:v>4900</c:v>
                </c:pt>
                <c:pt idx="7">
                  <c:v>5250</c:v>
                </c:pt>
                <c:pt idx="8">
                  <c:v>3500</c:v>
                </c:pt>
                <c:pt idx="9">
                  <c:v>3800</c:v>
                </c:pt>
                <c:pt idx="10">
                  <c:v>3655</c:v>
                </c:pt>
                <c:pt idx="11">
                  <c:v>4750</c:v>
                </c:pt>
                <c:pt idx="12">
                  <c:v>10000</c:v>
                </c:pt>
                <c:pt idx="13">
                  <c:v>8450</c:v>
                </c:pt>
              </c:numCache>
            </c:numRef>
          </c:val>
          <c:extLst>
            <c:ext xmlns:c16="http://schemas.microsoft.com/office/drawing/2014/chart" uri="{C3380CC4-5D6E-409C-BE32-E72D297353CC}">
              <c16:uniqueId val="{00000001-1BC4-4A22-88CE-E48881506B5E}"/>
            </c:ext>
          </c:extLst>
        </c:ser>
        <c:dLbls>
          <c:showLegendKey val="0"/>
          <c:showVal val="0"/>
          <c:showCatName val="0"/>
          <c:showSerName val="0"/>
          <c:showPercent val="0"/>
          <c:showBubbleSize val="0"/>
        </c:dLbls>
        <c:gapWidth val="125"/>
        <c:overlap val="-27"/>
        <c:axId val="417315112"/>
        <c:axId val="417321344"/>
      </c:barChart>
      <c:catAx>
        <c:axId val="417315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417321344"/>
        <c:crosses val="autoZero"/>
        <c:auto val="1"/>
        <c:lblAlgn val="ctr"/>
        <c:lblOffset val="100"/>
        <c:noMultiLvlLbl val="0"/>
      </c:catAx>
      <c:valAx>
        <c:axId val="417321344"/>
        <c:scaling>
          <c:orientation val="minMax"/>
        </c:scaling>
        <c:delete val="0"/>
        <c:axPos val="l"/>
        <c:majorGridlines>
          <c:spPr>
            <a:ln w="9525" cap="flat" cmpd="sng" algn="ctr">
              <a:solidFill>
                <a:schemeClr val="tx1">
                  <a:lumMod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417315112"/>
        <c:crosses val="autoZero"/>
        <c:crossBetween val="between"/>
      </c:valAx>
      <c:spPr>
        <a:noFill/>
        <a:ln>
          <a:noFill/>
        </a:ln>
        <a:effectLst>
          <a:outerShdw blurRad="50800" dist="38100" dir="5400000" algn="t" rotWithShape="0">
            <a:prstClr val="black">
              <a:alpha val="40000"/>
            </a:prstClr>
          </a:outerShdw>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 Id="rId5" Type="http://schemas.openxmlformats.org/officeDocument/2006/relationships/image" Target="../media/image5.jp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1C7B69B-329C-4726-B268-ECA70EBABF1F}"/>
              </a:ext>
            </a:extLst>
          </p:cNvPr>
          <p:cNvSpPr/>
          <p:nvPr/>
        </p:nvSpPr>
        <p:spPr>
          <a:xfrm>
            <a:off x="2385" y="0"/>
            <a:ext cx="9141616" cy="6858000"/>
          </a:xfrm>
          <a:prstGeom prst="rect">
            <a:avLst/>
          </a:prstGeom>
          <a:gradFill>
            <a:gsLst>
              <a:gs pos="0">
                <a:schemeClr val="bg2">
                  <a:tint val="96000"/>
                  <a:shade val="100000"/>
                  <a:hueMod val="270000"/>
                  <a:satMod val="200000"/>
                  <a:lumMod val="128000"/>
                  <a:alpha val="88000"/>
                </a:schemeClr>
              </a:gs>
              <a:gs pos="76000">
                <a:schemeClr val="tx1">
                  <a:alpha val="90000"/>
                </a:schemeClr>
              </a:gs>
              <a:gs pos="24000">
                <a:srgbClr val="FFFFFF">
                  <a:alpha val="50196"/>
                </a:srgbClr>
              </a:gs>
              <a:gs pos="100000">
                <a:schemeClr val="accent4">
                  <a:lumMod val="50000"/>
                  <a:alpha val="35000"/>
                </a:schemeClr>
              </a:gs>
            </a:gsLst>
            <a:lin ang="25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52" y="4455511"/>
            <a:ext cx="6270171" cy="275942"/>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7896" y="4456505"/>
            <a:ext cx="2763725" cy="276940"/>
          </a:xfrm>
          <a:prstGeom prst="rect">
            <a:avLst/>
          </a:prstGeom>
        </p:spPr>
      </p:pic>
      <p:sp>
        <p:nvSpPr>
          <p:cNvPr id="9" name="Rectangle 8"/>
          <p:cNvSpPr/>
          <p:nvPr/>
        </p:nvSpPr>
        <p:spPr bwMode="ltGray">
          <a:xfrm>
            <a:off x="0" y="2813376"/>
            <a:ext cx="6270172" cy="1650781"/>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4" y="2946369"/>
            <a:ext cx="5604809" cy="1373070"/>
          </a:xfrm>
        </p:spPr>
        <p:txBody>
          <a:bodyPr anchor="b">
            <a:noAutofit/>
          </a:bodyPr>
          <a:lstStyle>
            <a:lvl1pPr algn="r">
              <a:defRPr sz="4050"/>
            </a:lvl1pPr>
          </a:lstStyle>
          <a:p>
            <a:r>
              <a:rPr lang="en-US"/>
              <a:t>Click to edit Master title style</a:t>
            </a:r>
            <a:endParaRPr lang="en-US" dirty="0"/>
          </a:p>
        </p:txBody>
      </p:sp>
      <p:sp>
        <p:nvSpPr>
          <p:cNvPr id="3" name="Subtitle 2"/>
          <p:cNvSpPr>
            <a:spLocks noGrp="1"/>
          </p:cNvSpPr>
          <p:nvPr>
            <p:ph type="subTitle" idx="1"/>
          </p:nvPr>
        </p:nvSpPr>
        <p:spPr>
          <a:xfrm>
            <a:off x="510243" y="4606704"/>
            <a:ext cx="6108101" cy="1117687"/>
          </a:xfrm>
        </p:spPr>
        <p:txBody>
          <a:bodyPr>
            <a:normAutofit/>
          </a:bodyPr>
          <a:lstStyle>
            <a:lvl1pPr marL="0" indent="0" algn="r">
              <a:buNone/>
              <a:defRPr sz="15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1D2575-FDE9-49BD-AD6E-C66F16A094AB}" type="datetimeFigureOut">
              <a:rPr lang="en-US" smtClean="0"/>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Rectangle 9">
            <a:extLst>
              <a:ext uri="{FF2B5EF4-FFF2-40B4-BE49-F238E27FC236}">
                <a16:creationId xmlns:a16="http://schemas.microsoft.com/office/drawing/2014/main" id="{1B885DF7-D065-4D02-AAFD-7F3AB5BE748F}"/>
              </a:ext>
            </a:extLst>
          </p:cNvPr>
          <p:cNvSpPr/>
          <p:nvPr userDrawn="1"/>
        </p:nvSpPr>
        <p:spPr>
          <a:xfrm>
            <a:off x="6478531" y="2813376"/>
            <a:ext cx="2665470" cy="1650781"/>
          </a:xfrm>
          <a:prstGeom prst="rect">
            <a:avLst/>
          </a:prstGeom>
          <a:blipFill>
            <a:blip r:embed="rId5"/>
            <a:stretch>
              <a:fillRect r="-52779"/>
            </a:stretch>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50063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5928628"/>
            <a:ext cx="7828359"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1" y="5929622"/>
            <a:ext cx="1202248" cy="144270"/>
          </a:xfrm>
          <a:prstGeom prst="rect">
            <a:avLst/>
          </a:prstGeom>
        </p:spPr>
      </p:pic>
      <p:sp>
        <p:nvSpPr>
          <p:cNvPr id="10" name="Rectangle 9"/>
          <p:cNvSpPr/>
          <p:nvPr/>
        </p:nvSpPr>
        <p:spPr bwMode="ltGray">
          <a:xfrm>
            <a:off x="2"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4" y="4711621"/>
            <a:ext cx="7210394" cy="453051"/>
          </a:xfrm>
        </p:spPr>
        <p:txBody>
          <a:bodyPr anchor="b">
            <a:normAutofit/>
          </a:bodyPr>
          <a:lstStyle>
            <a:lvl1pPr>
              <a:defRPr sz="1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0244" y="609602"/>
            <a:ext cx="7210394" cy="3589575"/>
          </a:xfrm>
          <a:noFill/>
          <a:ln>
            <a:noFill/>
          </a:ln>
          <a:effectLst>
            <a:outerShdw blurRad="76200" dist="63500" dir="5040000" algn="tl" rotWithShape="0">
              <a:srgbClr val="000000">
                <a:alpha val="41000"/>
              </a:srgbClr>
            </a:outerShdw>
          </a:effectLst>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Click icon to add picture</a:t>
            </a:r>
          </a:p>
        </p:txBody>
      </p:sp>
      <p:sp>
        <p:nvSpPr>
          <p:cNvPr id="4" name="Text Placeholder 3"/>
          <p:cNvSpPr>
            <a:spLocks noGrp="1"/>
          </p:cNvSpPr>
          <p:nvPr>
            <p:ph type="body" sz="half" idx="2"/>
          </p:nvPr>
        </p:nvSpPr>
        <p:spPr>
          <a:xfrm>
            <a:off x="510241" y="5169588"/>
            <a:ext cx="7210397" cy="62297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21D2575-FDE9-49BD-AD6E-C66F16A094AB}" type="datetimeFigureOut">
              <a:rPr lang="en-US" smtClean="0"/>
              <a:t>8/16/2022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47094" y="4711314"/>
            <a:ext cx="865613" cy="1090789"/>
          </a:xfrm>
        </p:spPr>
        <p:txBody>
          <a:bodyPr/>
          <a:lstStyle/>
          <a:p>
            <a:fld id="{0C930B19-CCAD-4848-A6D0-2CDA324B6E88}" type="slidenum">
              <a:rPr lang="en-US" smtClean="0"/>
              <a:t>‹#›</a:t>
            </a:fld>
            <a:endParaRPr lang="en-US" dirty="0"/>
          </a:p>
        </p:txBody>
      </p:sp>
    </p:spTree>
    <p:extLst>
      <p:ext uri="{BB962C8B-B14F-4D97-AF65-F5344CB8AC3E}">
        <p14:creationId xmlns:p14="http://schemas.microsoft.com/office/powerpoint/2010/main" val="105096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5928628"/>
            <a:ext cx="7828359"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1" y="5929622"/>
            <a:ext cx="1202248" cy="144270"/>
          </a:xfrm>
          <a:prstGeom prst="rect">
            <a:avLst/>
          </a:prstGeom>
        </p:spPr>
      </p:pic>
      <p:sp>
        <p:nvSpPr>
          <p:cNvPr id="10" name="Rectangle 9"/>
          <p:cNvSpPr/>
          <p:nvPr/>
        </p:nvSpPr>
        <p:spPr bwMode="ltGray">
          <a:xfrm>
            <a:off x="2"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609597"/>
            <a:ext cx="7210394" cy="3592750"/>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510244" y="4711620"/>
            <a:ext cx="7210394" cy="1090789"/>
          </a:xfrm>
        </p:spPr>
        <p:txBody>
          <a:bodyPr anchor="ct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21D2575-FDE9-49BD-AD6E-C66F16A094AB}" type="datetimeFigureOut">
              <a:rPr lang="en-US" smtClean="0"/>
              <a:t>8/16/2022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47094" y="4711620"/>
            <a:ext cx="865613" cy="1090789"/>
          </a:xfrm>
        </p:spPr>
        <p:txBody>
          <a:bodyPr/>
          <a:lstStyle/>
          <a:p>
            <a:fld id="{0C930B19-CCAD-4848-A6D0-2CDA324B6E88}" type="slidenum">
              <a:rPr lang="en-US" smtClean="0"/>
              <a:t>‹#›</a:t>
            </a:fld>
            <a:endParaRPr lang="en-US" dirty="0"/>
          </a:p>
        </p:txBody>
      </p:sp>
    </p:spTree>
    <p:extLst>
      <p:ext uri="{BB962C8B-B14F-4D97-AF65-F5344CB8AC3E}">
        <p14:creationId xmlns:p14="http://schemas.microsoft.com/office/powerpoint/2010/main" val="2979737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5928628"/>
            <a:ext cx="7828359"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1" y="5929622"/>
            <a:ext cx="1202248" cy="144270"/>
          </a:xfrm>
          <a:prstGeom prst="rect">
            <a:avLst/>
          </a:prstGeom>
        </p:spPr>
      </p:pic>
      <p:sp>
        <p:nvSpPr>
          <p:cNvPr id="14" name="Rectangle 13"/>
          <p:cNvSpPr/>
          <p:nvPr/>
        </p:nvSpPr>
        <p:spPr bwMode="ltGray">
          <a:xfrm>
            <a:off x="2"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92" y="609603"/>
            <a:ext cx="6539158" cy="3036061"/>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051717" y="3653379"/>
            <a:ext cx="6117434" cy="548968"/>
          </a:xfrm>
        </p:spPr>
        <p:txBody>
          <a:bodyPr anchor="t">
            <a:normAutofit/>
          </a:bodyPr>
          <a:lstStyle>
            <a:lvl1pPr marL="0" indent="0">
              <a:buNone/>
              <a:defRPr sz="105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4" name="Text Placeholder 3"/>
          <p:cNvSpPr>
            <a:spLocks noGrp="1"/>
          </p:cNvSpPr>
          <p:nvPr>
            <p:ph type="body" sz="half" idx="2"/>
          </p:nvPr>
        </p:nvSpPr>
        <p:spPr>
          <a:xfrm>
            <a:off x="510244" y="4711620"/>
            <a:ext cx="7210394" cy="1090789"/>
          </a:xfrm>
        </p:spPr>
        <p:txBody>
          <a:bodyPr anchor="ctr">
            <a:normAutofit/>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21D2575-FDE9-49BD-AD6E-C66F16A094AB}" type="datetimeFigureOut">
              <a:rPr lang="en-US" smtClean="0"/>
              <a:t>8/16/2022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47094" y="4709930"/>
            <a:ext cx="865613" cy="1090789"/>
          </a:xfrm>
        </p:spPr>
        <p:txBody>
          <a:bodyPr/>
          <a:lstStyle/>
          <a:p>
            <a:fld id="{0C930B19-CCAD-4848-A6D0-2CDA324B6E88}" type="slidenum">
              <a:rPr lang="en-US" smtClean="0"/>
              <a:t>‹#›</a:t>
            </a:fld>
            <a:endParaRPr lang="en-US" dirty="0"/>
          </a:p>
        </p:txBody>
      </p:sp>
      <p:sp>
        <p:nvSpPr>
          <p:cNvPr id="16" name="TextBox 15"/>
          <p:cNvSpPr txBox="1"/>
          <p:nvPr/>
        </p:nvSpPr>
        <p:spPr>
          <a:xfrm>
            <a:off x="437679" y="748116"/>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5400" dirty="0">
                <a:solidFill>
                  <a:schemeClr val="tx1"/>
                </a:solidFill>
                <a:effectLst/>
              </a:rPr>
              <a:t>“</a:t>
            </a:r>
          </a:p>
        </p:txBody>
      </p:sp>
      <p:sp>
        <p:nvSpPr>
          <p:cNvPr id="17" name="TextBox 16"/>
          <p:cNvSpPr txBox="1"/>
          <p:nvPr/>
        </p:nvSpPr>
        <p:spPr>
          <a:xfrm>
            <a:off x="7247107" y="30335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5400" dirty="0">
                <a:solidFill>
                  <a:schemeClr val="tx1"/>
                </a:solidFill>
                <a:effectLst/>
              </a:rPr>
              <a:t>”</a:t>
            </a:r>
          </a:p>
        </p:txBody>
      </p:sp>
    </p:spTree>
    <p:extLst>
      <p:ext uri="{BB962C8B-B14F-4D97-AF65-F5344CB8AC3E}">
        <p14:creationId xmlns:p14="http://schemas.microsoft.com/office/powerpoint/2010/main" val="385631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5928628"/>
            <a:ext cx="7828359"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1" y="5929622"/>
            <a:ext cx="1202248" cy="144270"/>
          </a:xfrm>
          <a:prstGeom prst="rect">
            <a:avLst/>
          </a:prstGeom>
        </p:spPr>
      </p:pic>
      <p:sp>
        <p:nvSpPr>
          <p:cNvPr id="11" name="Rectangle 10"/>
          <p:cNvSpPr/>
          <p:nvPr/>
        </p:nvSpPr>
        <p:spPr bwMode="ltGray">
          <a:xfrm>
            <a:off x="2"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4711620"/>
            <a:ext cx="7210397" cy="5885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510242" y="5300154"/>
            <a:ext cx="7210397" cy="502255"/>
          </a:xfrm>
        </p:spPr>
        <p:txBody>
          <a:bodyPr anchor="t"/>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21D2575-FDE9-49BD-AD6E-C66F16A094AB}" type="datetimeFigureOut">
              <a:rPr lang="en-US" smtClean="0"/>
              <a:t>8/16/2022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47094" y="4709930"/>
            <a:ext cx="865613" cy="1090789"/>
          </a:xfrm>
        </p:spPr>
        <p:txBody>
          <a:bodyPr/>
          <a:lstStyle/>
          <a:p>
            <a:fld id="{0C930B19-CCAD-4848-A6D0-2CDA324B6E88}" type="slidenum">
              <a:rPr lang="en-US" smtClean="0"/>
              <a:t>‹#›</a:t>
            </a:fld>
            <a:endParaRPr lang="en-US" dirty="0"/>
          </a:p>
        </p:txBody>
      </p:sp>
    </p:spTree>
    <p:extLst>
      <p:ext uri="{BB962C8B-B14F-4D97-AF65-F5344CB8AC3E}">
        <p14:creationId xmlns:p14="http://schemas.microsoft.com/office/powerpoint/2010/main" val="3581884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16" name="Rectangle 15"/>
          <p:cNvSpPr/>
          <p:nvPr/>
        </p:nvSpPr>
        <p:spPr bwMode="ltGray">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501917" y="753228"/>
            <a:ext cx="721872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495709" y="2336873"/>
            <a:ext cx="2302526" cy="576262"/>
          </a:xfrm>
        </p:spPr>
        <p:txBody>
          <a:bodyPr anchor="b">
            <a:noAutofit/>
          </a:bodyPr>
          <a:lstStyle>
            <a:lvl1pPr marL="0" indent="0">
              <a:buNone/>
              <a:defRPr sz="1800" b="0">
                <a:solidFill>
                  <a:schemeClr val="tx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510243" y="3022678"/>
            <a:ext cx="2287277" cy="2913513"/>
          </a:xfrm>
        </p:spPr>
        <p:txBody>
          <a:bodyPr anchor="t">
            <a:normAutofit/>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2967019" y="2336873"/>
            <a:ext cx="2297430" cy="576262"/>
          </a:xfrm>
        </p:spPr>
        <p:txBody>
          <a:bodyPr anchor="b">
            <a:noAutofit/>
          </a:bodyPr>
          <a:lstStyle>
            <a:lvl1pPr marL="0" indent="0">
              <a:buNone/>
              <a:defRPr sz="1800" b="0">
                <a:solidFill>
                  <a:schemeClr val="tx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2959103" y="3022678"/>
            <a:ext cx="2297430" cy="2913513"/>
          </a:xfrm>
        </p:spPr>
        <p:txBody>
          <a:bodyPr anchor="t">
            <a:normAutofit/>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418119" y="2336873"/>
            <a:ext cx="2302519" cy="576262"/>
          </a:xfrm>
        </p:spPr>
        <p:txBody>
          <a:bodyPr anchor="b">
            <a:noAutofit/>
          </a:bodyPr>
          <a:lstStyle>
            <a:lvl1pPr marL="0" indent="0">
              <a:buNone/>
              <a:defRPr sz="1800" b="0">
                <a:solidFill>
                  <a:schemeClr val="tx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5418119" y="3022678"/>
            <a:ext cx="2302519" cy="2913513"/>
          </a:xfrm>
        </p:spPr>
        <p:txBody>
          <a:bodyPr anchor="t">
            <a:normAutofit/>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521D2575-FDE9-49BD-AD6E-C66F16A094AB}" type="datetimeFigureOut">
              <a:rPr lang="en-US" smtClean="0"/>
              <a:t>8/16/2022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C930B19-CCAD-4848-A6D0-2CDA324B6E88}" type="slidenum">
              <a:rPr lang="en-US" smtClean="0"/>
              <a:t>‹#›</a:t>
            </a:fld>
            <a:endParaRPr lang="en-US" dirty="0"/>
          </a:p>
        </p:txBody>
      </p:sp>
    </p:spTree>
    <p:extLst>
      <p:ext uri="{BB962C8B-B14F-4D97-AF65-F5344CB8AC3E}">
        <p14:creationId xmlns:p14="http://schemas.microsoft.com/office/powerpoint/2010/main" val="1176628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17" name="Rectangle 16"/>
          <p:cNvSpPr/>
          <p:nvPr/>
        </p:nvSpPr>
        <p:spPr bwMode="ltGray">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510242" y="753228"/>
            <a:ext cx="7210395"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10241" y="4297503"/>
            <a:ext cx="2287279" cy="576262"/>
          </a:xfrm>
        </p:spPr>
        <p:txBody>
          <a:bodyPr anchor="b">
            <a:noAutofit/>
          </a:bodyPr>
          <a:lstStyle>
            <a:lvl1pPr marL="0" indent="0">
              <a:buNone/>
              <a:defRPr sz="1800" b="0">
                <a:solidFill>
                  <a:schemeClr val="tx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510241" y="2336873"/>
            <a:ext cx="228727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dirty="0"/>
              <a:t>Click icon to add picture</a:t>
            </a:r>
          </a:p>
        </p:txBody>
      </p:sp>
      <p:sp>
        <p:nvSpPr>
          <p:cNvPr id="21" name="Text Placeholder 3"/>
          <p:cNvSpPr>
            <a:spLocks noGrp="1"/>
          </p:cNvSpPr>
          <p:nvPr>
            <p:ph type="body" sz="half" idx="18"/>
          </p:nvPr>
        </p:nvSpPr>
        <p:spPr>
          <a:xfrm>
            <a:off x="510241" y="4873765"/>
            <a:ext cx="2287279" cy="1062422"/>
          </a:xfrm>
        </p:spPr>
        <p:txBody>
          <a:bodyPr anchor="t">
            <a:normAutofit/>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2959103" y="4297503"/>
            <a:ext cx="2297430" cy="576262"/>
          </a:xfrm>
        </p:spPr>
        <p:txBody>
          <a:bodyPr anchor="b">
            <a:noAutofit/>
          </a:bodyPr>
          <a:lstStyle>
            <a:lvl1pPr marL="0" indent="0">
              <a:buNone/>
              <a:defRPr sz="1800" b="0">
                <a:solidFill>
                  <a:schemeClr val="tx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2959103" y="2336873"/>
            <a:ext cx="229743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dirty="0"/>
              <a:t>Click icon to add picture</a:t>
            </a:r>
          </a:p>
        </p:txBody>
      </p:sp>
      <p:sp>
        <p:nvSpPr>
          <p:cNvPr id="24" name="Text Placeholder 3"/>
          <p:cNvSpPr>
            <a:spLocks noGrp="1"/>
          </p:cNvSpPr>
          <p:nvPr>
            <p:ph type="body" sz="half" idx="19"/>
          </p:nvPr>
        </p:nvSpPr>
        <p:spPr>
          <a:xfrm>
            <a:off x="2958090" y="4873764"/>
            <a:ext cx="2300473" cy="1062422"/>
          </a:xfrm>
        </p:spPr>
        <p:txBody>
          <a:bodyPr anchor="t">
            <a:normAutofit/>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423011" y="4297503"/>
            <a:ext cx="2297629" cy="576262"/>
          </a:xfrm>
        </p:spPr>
        <p:txBody>
          <a:bodyPr anchor="b">
            <a:noAutofit/>
          </a:bodyPr>
          <a:lstStyle>
            <a:lvl1pPr marL="0" indent="0">
              <a:buNone/>
              <a:defRPr sz="1800" b="0">
                <a:solidFill>
                  <a:schemeClr val="tx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423010" y="2336873"/>
            <a:ext cx="229762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dirty="0"/>
              <a:t>Click icon to add picture</a:t>
            </a:r>
          </a:p>
        </p:txBody>
      </p:sp>
      <p:sp>
        <p:nvSpPr>
          <p:cNvPr id="27" name="Text Placeholder 3"/>
          <p:cNvSpPr>
            <a:spLocks noGrp="1"/>
          </p:cNvSpPr>
          <p:nvPr>
            <p:ph type="body" sz="half" idx="20"/>
          </p:nvPr>
        </p:nvSpPr>
        <p:spPr>
          <a:xfrm>
            <a:off x="5422915" y="4873762"/>
            <a:ext cx="2300672" cy="1062422"/>
          </a:xfrm>
        </p:spPr>
        <p:txBody>
          <a:bodyPr anchor="t">
            <a:normAutofit/>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521D2575-FDE9-49BD-AD6E-C66F16A094AB}" type="datetimeFigureOut">
              <a:rPr lang="en-US" smtClean="0"/>
              <a:t>8/16/2022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C930B19-CCAD-4848-A6D0-2CDA324B6E88}" type="slidenum">
              <a:rPr lang="en-US" smtClean="0"/>
              <a:t>‹#›</a:t>
            </a:fld>
            <a:endParaRPr lang="en-US" dirty="0"/>
          </a:p>
        </p:txBody>
      </p:sp>
    </p:spTree>
    <p:extLst>
      <p:ext uri="{BB962C8B-B14F-4D97-AF65-F5344CB8AC3E}">
        <p14:creationId xmlns:p14="http://schemas.microsoft.com/office/powerpoint/2010/main" val="2301376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9" name="Rectangle 8"/>
          <p:cNvSpPr/>
          <p:nvPr/>
        </p:nvSpPr>
        <p:spPr bwMode="ltGray">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1D2575-FDE9-49BD-AD6E-C66F16A094AB}" type="datetimeFigureOut">
              <a:rPr lang="en-US" smtClean="0"/>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930B19-CCAD-4848-A6D0-2CDA324B6E88}" type="slidenum">
              <a:rPr lang="en-US" smtClean="0"/>
              <a:t>‹#›</a:t>
            </a:fld>
            <a:endParaRPr lang="en-US" dirty="0"/>
          </a:p>
        </p:txBody>
      </p:sp>
    </p:spTree>
    <p:extLst>
      <p:ext uri="{BB962C8B-B14F-4D97-AF65-F5344CB8AC3E}">
        <p14:creationId xmlns:p14="http://schemas.microsoft.com/office/powerpoint/2010/main" val="1502849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5448782" y="2040424"/>
            <a:ext cx="5106988"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7200779" y="5543432"/>
            <a:ext cx="1602997"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596925" y="609597"/>
            <a:ext cx="80535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0241" y="609602"/>
            <a:ext cx="6652503"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105344" y="5936192"/>
            <a:ext cx="2057400" cy="365125"/>
          </a:xfrm>
        </p:spPr>
        <p:txBody>
          <a:bodyPr/>
          <a:lstStyle/>
          <a:p>
            <a:fld id="{521D2575-FDE9-49BD-AD6E-C66F16A094AB}" type="datetimeFigureOut">
              <a:rPr lang="en-US" smtClean="0"/>
              <a:t>8/16/2022</a:t>
            </a:fld>
            <a:endParaRPr lang="en-US" dirty="0"/>
          </a:p>
        </p:txBody>
      </p:sp>
      <p:sp>
        <p:nvSpPr>
          <p:cNvPr id="5" name="Footer Placeholder 4"/>
          <p:cNvSpPr>
            <a:spLocks noGrp="1"/>
          </p:cNvSpPr>
          <p:nvPr>
            <p:ph type="ftr" sz="quarter" idx="11"/>
          </p:nvPr>
        </p:nvSpPr>
        <p:spPr>
          <a:xfrm>
            <a:off x="510243" y="5936193"/>
            <a:ext cx="4595104" cy="365125"/>
          </a:xfrm>
        </p:spPr>
        <p:txBody>
          <a:bodyPr/>
          <a:lstStyle/>
          <a:p>
            <a:endParaRPr lang="en-US" dirty="0"/>
          </a:p>
        </p:txBody>
      </p:sp>
      <p:sp>
        <p:nvSpPr>
          <p:cNvPr id="6" name="Slide Number Placeholder 5"/>
          <p:cNvSpPr>
            <a:spLocks noGrp="1"/>
          </p:cNvSpPr>
          <p:nvPr>
            <p:ph type="sldNum" sz="quarter" idx="12"/>
          </p:nvPr>
        </p:nvSpPr>
        <p:spPr>
          <a:xfrm>
            <a:off x="7573165" y="5398638"/>
            <a:ext cx="865613" cy="1090789"/>
          </a:xfrm>
        </p:spPr>
        <p:txBody>
          <a:bodyPr anchor="t"/>
          <a:lstStyle>
            <a:lvl1pPr algn="ctr">
              <a:defRPr/>
            </a:lvl1pPr>
          </a:lstStyle>
          <a:p>
            <a:fld id="{0C930B19-CCAD-4848-A6D0-2CDA324B6E88}" type="slidenum">
              <a:rPr lang="en-US" smtClean="0"/>
              <a:t>‹#›</a:t>
            </a:fld>
            <a:endParaRPr lang="en-US" dirty="0"/>
          </a:p>
        </p:txBody>
      </p:sp>
    </p:spTree>
    <p:extLst>
      <p:ext uri="{BB962C8B-B14F-4D97-AF65-F5344CB8AC3E}">
        <p14:creationId xmlns:p14="http://schemas.microsoft.com/office/powerpoint/2010/main" val="3229375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1C7B69B-329C-4726-B268-ECA70EBABF1F}"/>
              </a:ext>
            </a:extLst>
          </p:cNvPr>
          <p:cNvSpPr/>
          <p:nvPr/>
        </p:nvSpPr>
        <p:spPr>
          <a:xfrm>
            <a:off x="0" y="0"/>
            <a:ext cx="9141616" cy="6858000"/>
          </a:xfrm>
          <a:prstGeom prst="rect">
            <a:avLst/>
          </a:prstGeom>
          <a:gradFill>
            <a:gsLst>
              <a:gs pos="0">
                <a:schemeClr val="bg2">
                  <a:tint val="96000"/>
                  <a:shade val="100000"/>
                  <a:hueMod val="270000"/>
                  <a:satMod val="200000"/>
                  <a:lumMod val="128000"/>
                  <a:alpha val="88000"/>
                </a:schemeClr>
              </a:gs>
              <a:gs pos="76000">
                <a:schemeClr val="tx1">
                  <a:alpha val="90000"/>
                </a:schemeClr>
              </a:gs>
              <a:gs pos="24000">
                <a:srgbClr val="FFFFFF">
                  <a:alpha val="50196"/>
                </a:srgbClr>
              </a:gs>
              <a:gs pos="100000">
                <a:schemeClr val="accent4">
                  <a:lumMod val="50000"/>
                  <a:alpha val="35000"/>
                </a:schemeClr>
              </a:gs>
            </a:gsLst>
            <a:lin ang="25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52" y="4455511"/>
            <a:ext cx="6270171" cy="275942"/>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7898" y="4456506"/>
            <a:ext cx="2763725" cy="276940"/>
          </a:xfrm>
          <a:prstGeom prst="rect">
            <a:avLst/>
          </a:prstGeom>
        </p:spPr>
      </p:pic>
      <p:sp>
        <p:nvSpPr>
          <p:cNvPr id="9" name="Rectangle 8"/>
          <p:cNvSpPr/>
          <p:nvPr/>
        </p:nvSpPr>
        <p:spPr bwMode="ltGray">
          <a:xfrm>
            <a:off x="3" y="2813379"/>
            <a:ext cx="6270172" cy="1650781"/>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6" y="2946369"/>
            <a:ext cx="5604809" cy="1373070"/>
          </a:xfrm>
        </p:spPr>
        <p:txBody>
          <a:bodyPr anchor="b">
            <a:noAutofit/>
          </a:bodyPr>
          <a:lstStyle>
            <a:lvl1pPr algn="r">
              <a:defRPr sz="4050"/>
            </a:lvl1pPr>
          </a:lstStyle>
          <a:p>
            <a:r>
              <a:rPr lang="en-US"/>
              <a:t>Click to edit Master title style</a:t>
            </a:r>
            <a:endParaRPr lang="en-US" dirty="0"/>
          </a:p>
        </p:txBody>
      </p:sp>
      <p:sp>
        <p:nvSpPr>
          <p:cNvPr id="3" name="Subtitle 2"/>
          <p:cNvSpPr>
            <a:spLocks noGrp="1"/>
          </p:cNvSpPr>
          <p:nvPr>
            <p:ph type="subTitle" idx="1"/>
          </p:nvPr>
        </p:nvSpPr>
        <p:spPr>
          <a:xfrm>
            <a:off x="510245" y="4606706"/>
            <a:ext cx="6108101" cy="1117687"/>
          </a:xfrm>
        </p:spPr>
        <p:txBody>
          <a:bodyPr>
            <a:normAutofit/>
          </a:bodyPr>
          <a:lstStyle>
            <a:lvl1pPr marL="0" indent="0" algn="r">
              <a:buNone/>
              <a:defRPr sz="1500"/>
            </a:lvl1pPr>
            <a:lvl2pPr marL="342878" indent="0" algn="ctr">
              <a:buNone/>
              <a:defRPr sz="1500"/>
            </a:lvl2pPr>
            <a:lvl3pPr marL="685754" indent="0" algn="ctr">
              <a:buNone/>
              <a:defRPr sz="1350"/>
            </a:lvl3pPr>
            <a:lvl4pPr marL="1028631" indent="0" algn="ctr">
              <a:buNone/>
              <a:defRPr sz="1200"/>
            </a:lvl4pPr>
            <a:lvl5pPr marL="1371508" indent="0" algn="ctr">
              <a:buNone/>
              <a:defRPr sz="1200"/>
            </a:lvl5pPr>
            <a:lvl6pPr marL="1714385" indent="0" algn="ctr">
              <a:buNone/>
              <a:defRPr sz="1200"/>
            </a:lvl6pPr>
            <a:lvl7pPr marL="2057261" indent="0" algn="ctr">
              <a:buNone/>
              <a:defRPr sz="1200"/>
            </a:lvl7pPr>
            <a:lvl8pPr marL="2400138" indent="0" algn="ctr">
              <a:buNone/>
              <a:defRPr sz="1200"/>
            </a:lvl8pPr>
            <a:lvl9pPr marL="2743016"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8/16/2022</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02920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2" y="1971234"/>
            <a:ext cx="1202249" cy="144270"/>
          </a:xfrm>
          <a:prstGeom prst="rect">
            <a:avLst/>
          </a:prstGeom>
        </p:spPr>
      </p:pic>
      <p:sp>
        <p:nvSpPr>
          <p:cNvPr id="17" name="Rectangle 16"/>
          <p:cNvSpPr/>
          <p:nvPr/>
        </p:nvSpPr>
        <p:spPr bwMode="ltGray">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7939374" y="609600"/>
            <a:ext cx="1204630" cy="1368198"/>
          </a:xfrm>
          <a:prstGeom prst="rect">
            <a:avLst/>
          </a:prstGeom>
          <a:blipFill>
            <a:blip r:embed="rId4"/>
            <a:stretch>
              <a:fillRect r="-5277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09583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17" name="Rectangle 16"/>
          <p:cNvSpPr/>
          <p:nvPr/>
        </p:nvSpPr>
        <p:spPr bwMode="ltGray">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7939371" y="609600"/>
            <a:ext cx="1204630" cy="1368198"/>
          </a:xfrm>
          <a:prstGeom prst="rect">
            <a:avLst/>
          </a:prstGeom>
          <a:blipFill>
            <a:blip r:embed="rId4"/>
            <a:stretch>
              <a:fillRect r="-5277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1D2575-FDE9-49BD-AD6E-C66F16A094AB}" type="datetimeFigureOut">
              <a:rPr lang="en-US" smtClean="0"/>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930B19-CCAD-4848-A6D0-2CDA324B6E88}" type="slidenum">
              <a:rPr lang="en-US" smtClean="0"/>
              <a:t>‹#›</a:t>
            </a:fld>
            <a:endParaRPr lang="en-US" dirty="0"/>
          </a:p>
        </p:txBody>
      </p:sp>
      <p:sp>
        <p:nvSpPr>
          <p:cNvPr id="7" name="TextBox 6">
            <a:extLst>
              <a:ext uri="{FF2B5EF4-FFF2-40B4-BE49-F238E27FC236}">
                <a16:creationId xmlns:a16="http://schemas.microsoft.com/office/drawing/2014/main" id="{EE7021A5-583A-45E7-A0FC-D4613A869A73}"/>
              </a:ext>
            </a:extLst>
          </p:cNvPr>
          <p:cNvSpPr txBox="1"/>
          <p:nvPr userDrawn="1"/>
        </p:nvSpPr>
        <p:spPr>
          <a:xfrm>
            <a:off x="7409146" y="6631200"/>
            <a:ext cx="1828800" cy="215444"/>
          </a:xfrm>
          <a:prstGeom prst="rect">
            <a:avLst/>
          </a:prstGeom>
          <a:noFill/>
        </p:spPr>
        <p:txBody>
          <a:bodyPr wrap="square" rtlCol="0">
            <a:spAutoFit/>
          </a:bodyPr>
          <a:lstStyle/>
          <a:p>
            <a:r>
              <a:rPr lang="en-US" sz="800" dirty="0">
                <a:solidFill>
                  <a:schemeClr val="tx1">
                    <a:lumMod val="95000"/>
                  </a:schemeClr>
                </a:solidFill>
              </a:rPr>
              <a:t>© 2022 Argus Self Storage Advisors</a:t>
            </a:r>
          </a:p>
        </p:txBody>
      </p:sp>
    </p:spTree>
    <p:extLst>
      <p:ext uri="{BB962C8B-B14F-4D97-AF65-F5344CB8AC3E}">
        <p14:creationId xmlns:p14="http://schemas.microsoft.com/office/powerpoint/2010/main" val="3486675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CBAA085-288E-45AE-97CC-8F83B86891A4}"/>
              </a:ext>
            </a:extLst>
          </p:cNvPr>
          <p:cNvSpPr/>
          <p:nvPr/>
        </p:nvSpPr>
        <p:spPr>
          <a:xfrm>
            <a:off x="0" y="0"/>
            <a:ext cx="9141616" cy="6858000"/>
          </a:xfrm>
          <a:prstGeom prst="rect">
            <a:avLst/>
          </a:prstGeom>
          <a:gradFill>
            <a:gsLst>
              <a:gs pos="0">
                <a:schemeClr val="bg2">
                  <a:tint val="96000"/>
                  <a:shade val="100000"/>
                  <a:hueMod val="270000"/>
                  <a:satMod val="200000"/>
                  <a:lumMod val="128000"/>
                  <a:alpha val="88000"/>
                </a:schemeClr>
              </a:gs>
              <a:gs pos="76000">
                <a:schemeClr val="tx1">
                  <a:alpha val="90000"/>
                </a:schemeClr>
              </a:gs>
              <a:gs pos="24000">
                <a:srgbClr val="FFFFFF">
                  <a:alpha val="50196"/>
                </a:srgbClr>
              </a:gs>
              <a:gs pos="100000">
                <a:schemeClr val="accent4">
                  <a:lumMod val="50000"/>
                  <a:alpha val="35000"/>
                </a:schemeClr>
              </a:gs>
            </a:gsLst>
            <a:lin ang="25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86907"/>
            <a:ext cx="7828359" cy="321164"/>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9371" y="4087901"/>
            <a:ext cx="1202249" cy="144270"/>
          </a:xfrm>
          <a:prstGeom prst="rect">
            <a:avLst/>
          </a:prstGeom>
        </p:spPr>
      </p:pic>
      <p:sp>
        <p:nvSpPr>
          <p:cNvPr id="9" name="Rectangle 8"/>
          <p:cNvSpPr/>
          <p:nvPr/>
        </p:nvSpPr>
        <p:spPr bwMode="ltGray">
          <a:xfrm>
            <a:off x="-2" y="2726267"/>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939372" y="2726267"/>
            <a:ext cx="1204631" cy="1368198"/>
          </a:xfrm>
          <a:prstGeom prst="rect">
            <a:avLst/>
          </a:prstGeom>
          <a:blipFill>
            <a:blip r:embed="rId5"/>
            <a:stretch>
              <a:fillRect r="-51000"/>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3" y="2869895"/>
            <a:ext cx="7210396" cy="1090788"/>
          </a:xfrm>
        </p:spPr>
        <p:txBody>
          <a:bodyPr anchor="ctr">
            <a:normAutofit/>
          </a:bodyPr>
          <a:lstStyle>
            <a:lvl1pPr algn="r">
              <a:defRPr sz="2700"/>
            </a:lvl1pPr>
          </a:lstStyle>
          <a:p>
            <a:r>
              <a:rPr lang="en-US"/>
              <a:t>Click to edit Master title style</a:t>
            </a:r>
            <a:endParaRPr lang="en-US" dirty="0"/>
          </a:p>
        </p:txBody>
      </p:sp>
      <p:sp>
        <p:nvSpPr>
          <p:cNvPr id="3" name="Text Placeholder 2"/>
          <p:cNvSpPr>
            <a:spLocks noGrp="1"/>
          </p:cNvSpPr>
          <p:nvPr>
            <p:ph type="body" idx="1"/>
          </p:nvPr>
        </p:nvSpPr>
        <p:spPr>
          <a:xfrm>
            <a:off x="510243" y="4232179"/>
            <a:ext cx="7210396" cy="1704017"/>
          </a:xfrm>
        </p:spPr>
        <p:txBody>
          <a:bodyPr>
            <a:normAutofit/>
          </a:bodyPr>
          <a:lstStyle>
            <a:lvl1pPr marL="0" indent="0" algn="r">
              <a:buNone/>
              <a:defRPr sz="1500">
                <a:solidFill>
                  <a:schemeClr val="tx1">
                    <a:tint val="75000"/>
                  </a:schemeClr>
                </a:solidFill>
              </a:defRPr>
            </a:lvl1pPr>
            <a:lvl2pPr marL="342878" indent="0">
              <a:buNone/>
              <a:defRPr sz="1500">
                <a:solidFill>
                  <a:schemeClr val="tx1">
                    <a:tint val="75000"/>
                  </a:schemeClr>
                </a:solidFill>
              </a:defRPr>
            </a:lvl2pPr>
            <a:lvl3pPr marL="685754" indent="0">
              <a:buNone/>
              <a:defRPr sz="1350">
                <a:solidFill>
                  <a:schemeClr val="tx1">
                    <a:tint val="75000"/>
                  </a:schemeClr>
                </a:solidFill>
              </a:defRPr>
            </a:lvl3pPr>
            <a:lvl4pPr marL="1028631" indent="0">
              <a:buNone/>
              <a:defRPr sz="1200">
                <a:solidFill>
                  <a:schemeClr val="tx1">
                    <a:tint val="75000"/>
                  </a:schemeClr>
                </a:solidFill>
              </a:defRPr>
            </a:lvl4pPr>
            <a:lvl5pPr marL="1371508" indent="0">
              <a:buNone/>
              <a:defRPr sz="1200">
                <a:solidFill>
                  <a:schemeClr val="tx1">
                    <a:tint val="75000"/>
                  </a:schemeClr>
                </a:solidFill>
              </a:defRPr>
            </a:lvl5pPr>
            <a:lvl6pPr marL="1714385" indent="0">
              <a:buNone/>
              <a:defRPr sz="1200">
                <a:solidFill>
                  <a:schemeClr val="tx1">
                    <a:tint val="75000"/>
                  </a:schemeClr>
                </a:solidFill>
              </a:defRPr>
            </a:lvl6pPr>
            <a:lvl7pPr marL="2057261" indent="0">
              <a:buNone/>
              <a:defRPr sz="1200">
                <a:solidFill>
                  <a:schemeClr val="tx1">
                    <a:tint val="75000"/>
                  </a:schemeClr>
                </a:solidFill>
              </a:defRPr>
            </a:lvl7pPr>
            <a:lvl8pPr marL="2400138" indent="0">
              <a:buNone/>
              <a:defRPr sz="1200">
                <a:solidFill>
                  <a:schemeClr val="tx1">
                    <a:tint val="75000"/>
                  </a:schemeClr>
                </a:solidFill>
              </a:defRPr>
            </a:lvl8pPr>
            <a:lvl9pPr marL="2743016"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047093" y="2869902"/>
            <a:ext cx="865614"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03613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2" y="1971234"/>
            <a:ext cx="1202249" cy="144270"/>
          </a:xfrm>
          <a:prstGeom prst="rect">
            <a:avLst/>
          </a:prstGeom>
        </p:spPr>
      </p:pic>
      <p:sp>
        <p:nvSpPr>
          <p:cNvPr id="10" name="Rectangle 9"/>
          <p:cNvSpPr/>
          <p:nvPr/>
        </p:nvSpPr>
        <p:spPr bwMode="ltGray">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3" y="609600"/>
            <a:ext cx="1202249"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0243" y="2336873"/>
            <a:ext cx="3523769"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95594" y="2336873"/>
            <a:ext cx="3525044"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8/16/2022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28842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2" y="1971234"/>
            <a:ext cx="1202249" cy="144270"/>
          </a:xfrm>
          <a:prstGeom prst="rect">
            <a:avLst/>
          </a:prstGeom>
        </p:spPr>
      </p:pic>
      <p:sp>
        <p:nvSpPr>
          <p:cNvPr id="12" name="Rectangle 11"/>
          <p:cNvSpPr/>
          <p:nvPr/>
        </p:nvSpPr>
        <p:spPr bwMode="ltGray">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939373" y="609600"/>
            <a:ext cx="1202249"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4" y="753236"/>
            <a:ext cx="7210397"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679767" y="2336881"/>
            <a:ext cx="3354245" cy="693135"/>
          </a:xfrm>
        </p:spPr>
        <p:txBody>
          <a:bodyPr anchor="b"/>
          <a:lstStyle>
            <a:lvl1pPr marL="0" indent="0">
              <a:buNone/>
              <a:defRPr sz="1800" b="1"/>
            </a:lvl1pPr>
            <a:lvl2pPr marL="342878" indent="0">
              <a:buNone/>
              <a:defRPr sz="1500" b="1"/>
            </a:lvl2pPr>
            <a:lvl3pPr marL="685754" indent="0">
              <a:buNone/>
              <a:defRPr sz="1350" b="1"/>
            </a:lvl3pPr>
            <a:lvl4pPr marL="1028631" indent="0">
              <a:buNone/>
              <a:defRPr sz="1200" b="1"/>
            </a:lvl4pPr>
            <a:lvl5pPr marL="1371508" indent="0">
              <a:buNone/>
              <a:defRPr sz="1200" b="1"/>
            </a:lvl5pPr>
            <a:lvl6pPr marL="1714385" indent="0">
              <a:buNone/>
              <a:defRPr sz="1200" b="1"/>
            </a:lvl6pPr>
            <a:lvl7pPr marL="2057261" indent="0">
              <a:buNone/>
              <a:defRPr sz="1200" b="1"/>
            </a:lvl7pPr>
            <a:lvl8pPr marL="2400138" indent="0">
              <a:buNone/>
              <a:defRPr sz="1200" b="1"/>
            </a:lvl8pPr>
            <a:lvl9pPr marL="2743016" indent="0">
              <a:buNone/>
              <a:defRPr sz="1200" b="1"/>
            </a:lvl9pPr>
          </a:lstStyle>
          <a:p>
            <a:pPr lvl="0"/>
            <a:r>
              <a:rPr lang="en-US"/>
              <a:t>Click to edit Master text styles</a:t>
            </a:r>
          </a:p>
        </p:txBody>
      </p:sp>
      <p:sp>
        <p:nvSpPr>
          <p:cNvPr id="4" name="Content Placeholder 3"/>
          <p:cNvSpPr>
            <a:spLocks noGrp="1"/>
          </p:cNvSpPr>
          <p:nvPr>
            <p:ph sz="half" idx="2"/>
          </p:nvPr>
        </p:nvSpPr>
        <p:spPr>
          <a:xfrm>
            <a:off x="510244" y="3030016"/>
            <a:ext cx="3523766"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365119" y="2336873"/>
            <a:ext cx="3355521" cy="692076"/>
          </a:xfrm>
        </p:spPr>
        <p:txBody>
          <a:bodyPr anchor="b"/>
          <a:lstStyle>
            <a:lvl1pPr marL="0" indent="0">
              <a:buNone/>
              <a:defRPr sz="1800" b="1"/>
            </a:lvl1pPr>
            <a:lvl2pPr marL="342878" indent="0">
              <a:buNone/>
              <a:defRPr sz="1500" b="1"/>
            </a:lvl2pPr>
            <a:lvl3pPr marL="685754" indent="0">
              <a:buNone/>
              <a:defRPr sz="1350" b="1"/>
            </a:lvl3pPr>
            <a:lvl4pPr marL="1028631" indent="0">
              <a:buNone/>
              <a:defRPr sz="1200" b="1"/>
            </a:lvl4pPr>
            <a:lvl5pPr marL="1371508" indent="0">
              <a:buNone/>
              <a:defRPr sz="1200" b="1"/>
            </a:lvl5pPr>
            <a:lvl6pPr marL="1714385" indent="0">
              <a:buNone/>
              <a:defRPr sz="1200" b="1"/>
            </a:lvl6pPr>
            <a:lvl7pPr marL="2057261" indent="0">
              <a:buNone/>
              <a:defRPr sz="1200" b="1"/>
            </a:lvl7pPr>
            <a:lvl8pPr marL="2400138" indent="0">
              <a:buNone/>
              <a:defRPr sz="1200" b="1"/>
            </a:lvl8pPr>
            <a:lvl9pPr marL="2743016"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195597" y="3030016"/>
            <a:ext cx="3525044"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8/16/2022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12991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2" y="1971234"/>
            <a:ext cx="1202249" cy="144270"/>
          </a:xfrm>
          <a:prstGeom prst="rect">
            <a:avLst/>
          </a:prstGeom>
        </p:spPr>
      </p:pic>
      <p:sp>
        <p:nvSpPr>
          <p:cNvPr id="8" name="Rectangle 7"/>
          <p:cNvSpPr/>
          <p:nvPr/>
        </p:nvSpPr>
        <p:spPr bwMode="ltGray">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7939373" y="609600"/>
            <a:ext cx="1202249"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8/16/2022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34929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9372" y="1971234"/>
            <a:ext cx="1202249" cy="144270"/>
          </a:xfrm>
          <a:prstGeom prst="rect">
            <a:avLst/>
          </a:prstGeom>
        </p:spPr>
      </p:pic>
      <p:sp>
        <p:nvSpPr>
          <p:cNvPr id="6" name="Rectangle 5"/>
          <p:cNvSpPr/>
          <p:nvPr/>
        </p:nvSpPr>
        <p:spPr>
          <a:xfrm>
            <a:off x="7939373" y="609600"/>
            <a:ext cx="1202249"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8/16/2022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616113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2" y="1971234"/>
            <a:ext cx="1202249" cy="144270"/>
          </a:xfrm>
          <a:prstGeom prst="rect">
            <a:avLst/>
          </a:prstGeom>
        </p:spPr>
      </p:pic>
      <p:sp>
        <p:nvSpPr>
          <p:cNvPr id="10" name="Rectangle 9"/>
          <p:cNvSpPr/>
          <p:nvPr/>
        </p:nvSpPr>
        <p:spPr bwMode="ltGray">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3" y="609600"/>
            <a:ext cx="1202249"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753227"/>
            <a:ext cx="7210394" cy="1080940"/>
          </a:xfrm>
        </p:spPr>
        <p:txBody>
          <a:bodyPr anchor="ct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a:xfrm>
            <a:off x="3514386" y="2336880"/>
            <a:ext cx="4206252"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10245" y="2336878"/>
            <a:ext cx="2842559" cy="3599317"/>
          </a:xfrm>
        </p:spPr>
        <p:txBody>
          <a:bodyPr anchor="ctr"/>
          <a:lstStyle>
            <a:lvl1pPr marL="0" indent="0">
              <a:buNone/>
              <a:defRPr sz="1200"/>
            </a:lvl1pPr>
            <a:lvl2pPr marL="342878" indent="0">
              <a:buNone/>
              <a:defRPr sz="1050"/>
            </a:lvl2pPr>
            <a:lvl3pPr marL="685754" indent="0">
              <a:buNone/>
              <a:defRPr sz="900"/>
            </a:lvl3pPr>
            <a:lvl4pPr marL="1028631" indent="0">
              <a:buNone/>
              <a:defRPr sz="750"/>
            </a:lvl4pPr>
            <a:lvl5pPr marL="1371508" indent="0">
              <a:buNone/>
              <a:defRPr sz="750"/>
            </a:lvl5pPr>
            <a:lvl6pPr marL="1714385" indent="0">
              <a:buNone/>
              <a:defRPr sz="750"/>
            </a:lvl6pPr>
            <a:lvl7pPr marL="2057261" indent="0">
              <a:buNone/>
              <a:defRPr sz="750"/>
            </a:lvl7pPr>
            <a:lvl8pPr marL="2400138" indent="0">
              <a:buNone/>
              <a:defRPr sz="750"/>
            </a:lvl8pPr>
            <a:lvl9pPr marL="2743016"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8/16/2022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798869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2" y="1971234"/>
            <a:ext cx="1202249" cy="144270"/>
          </a:xfrm>
          <a:prstGeom prst="rect">
            <a:avLst/>
          </a:prstGeom>
        </p:spPr>
      </p:pic>
      <p:sp>
        <p:nvSpPr>
          <p:cNvPr id="10" name="Rectangle 9"/>
          <p:cNvSpPr/>
          <p:nvPr/>
        </p:nvSpPr>
        <p:spPr bwMode="ltGray">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3" y="609600"/>
            <a:ext cx="1202249"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7" y="753228"/>
            <a:ext cx="7210393" cy="1080938"/>
          </a:xfrm>
        </p:spPr>
        <p:txBody>
          <a:bodyPr anchor="ctr">
            <a:normAutofit/>
          </a:bodyPr>
          <a:lstStyle>
            <a:lvl1pPr>
              <a:defRPr sz="27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651251" y="2336874"/>
            <a:ext cx="4069386" cy="3599312"/>
          </a:xfrm>
          <a:noFill/>
          <a:ln>
            <a:noFill/>
          </a:ln>
          <a:effectLst>
            <a:outerShdw blurRad="76200" dist="63500" dir="5040000" algn="tl" rotWithShape="0">
              <a:srgbClr val="000000">
                <a:alpha val="41000"/>
              </a:srgbClr>
            </a:outerShdw>
          </a:effectLst>
        </p:spPr>
        <p:txBody>
          <a:bodyPr anchor="t"/>
          <a:lstStyle>
            <a:lvl1pPr marL="0" indent="0">
              <a:buNone/>
              <a:defRPr sz="2400"/>
            </a:lvl1pPr>
            <a:lvl2pPr marL="342878" indent="0">
              <a:buNone/>
              <a:defRPr sz="2100"/>
            </a:lvl2pPr>
            <a:lvl3pPr marL="685754" indent="0">
              <a:buNone/>
              <a:defRPr sz="1800"/>
            </a:lvl3pPr>
            <a:lvl4pPr marL="1028631" indent="0">
              <a:buNone/>
              <a:defRPr sz="1500"/>
            </a:lvl4pPr>
            <a:lvl5pPr marL="1371508" indent="0">
              <a:buNone/>
              <a:defRPr sz="1500"/>
            </a:lvl5pPr>
            <a:lvl6pPr marL="1714385" indent="0">
              <a:buNone/>
              <a:defRPr sz="1500"/>
            </a:lvl6pPr>
            <a:lvl7pPr marL="2057261" indent="0">
              <a:buNone/>
              <a:defRPr sz="1500"/>
            </a:lvl7pPr>
            <a:lvl8pPr marL="2400138" indent="0">
              <a:buNone/>
              <a:defRPr sz="1500"/>
            </a:lvl8pPr>
            <a:lvl9pPr marL="2743016" indent="0">
              <a:buNone/>
              <a:defRPr sz="1500"/>
            </a:lvl9pPr>
          </a:lstStyle>
          <a:p>
            <a:r>
              <a:rPr lang="en-US" dirty="0"/>
              <a:t>Click icon to add picture</a:t>
            </a:r>
          </a:p>
        </p:txBody>
      </p:sp>
      <p:sp>
        <p:nvSpPr>
          <p:cNvPr id="4" name="Text Placeholder 3"/>
          <p:cNvSpPr>
            <a:spLocks noGrp="1"/>
          </p:cNvSpPr>
          <p:nvPr>
            <p:ph type="body" sz="half" idx="2"/>
          </p:nvPr>
        </p:nvSpPr>
        <p:spPr>
          <a:xfrm>
            <a:off x="510243" y="2336879"/>
            <a:ext cx="2907192" cy="3599315"/>
          </a:xfrm>
        </p:spPr>
        <p:txBody>
          <a:bodyPr anchor="ctr"/>
          <a:lstStyle>
            <a:lvl1pPr marL="0" indent="0">
              <a:buNone/>
              <a:defRPr sz="1200"/>
            </a:lvl1pPr>
            <a:lvl2pPr marL="342878" indent="0">
              <a:buNone/>
              <a:defRPr sz="1050"/>
            </a:lvl2pPr>
            <a:lvl3pPr marL="685754" indent="0">
              <a:buNone/>
              <a:defRPr sz="900"/>
            </a:lvl3pPr>
            <a:lvl4pPr marL="1028631" indent="0">
              <a:buNone/>
              <a:defRPr sz="750"/>
            </a:lvl4pPr>
            <a:lvl5pPr marL="1371508" indent="0">
              <a:buNone/>
              <a:defRPr sz="750"/>
            </a:lvl5pPr>
            <a:lvl6pPr marL="1714385" indent="0">
              <a:buNone/>
              <a:defRPr sz="750"/>
            </a:lvl6pPr>
            <a:lvl7pPr marL="2057261" indent="0">
              <a:buNone/>
              <a:defRPr sz="750"/>
            </a:lvl7pPr>
            <a:lvl8pPr marL="2400138" indent="0">
              <a:buNone/>
              <a:defRPr sz="750"/>
            </a:lvl8pPr>
            <a:lvl9pPr marL="2743016"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8/16/2022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049839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5928628"/>
            <a:ext cx="7828359"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2" y="5929622"/>
            <a:ext cx="1202249" cy="144270"/>
          </a:xfrm>
          <a:prstGeom prst="rect">
            <a:avLst/>
          </a:prstGeom>
        </p:spPr>
      </p:pic>
      <p:sp>
        <p:nvSpPr>
          <p:cNvPr id="10" name="Rectangle 9"/>
          <p:cNvSpPr/>
          <p:nvPr/>
        </p:nvSpPr>
        <p:spPr bwMode="ltGray">
          <a:xfrm>
            <a:off x="2"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3" y="4567988"/>
            <a:ext cx="1202249"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4" y="4711623"/>
            <a:ext cx="7210394" cy="453051"/>
          </a:xfrm>
        </p:spPr>
        <p:txBody>
          <a:bodyPr anchor="b">
            <a:normAutofit/>
          </a:bodyPr>
          <a:lstStyle>
            <a:lvl1pPr>
              <a:defRPr sz="1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0244" y="609605"/>
            <a:ext cx="7210394" cy="3589575"/>
          </a:xfrm>
          <a:noFill/>
          <a:ln>
            <a:noFill/>
          </a:ln>
          <a:effectLst>
            <a:outerShdw blurRad="76200" dist="63500" dir="5040000" algn="tl" rotWithShape="0">
              <a:srgbClr val="000000">
                <a:alpha val="41000"/>
              </a:srgbClr>
            </a:outerShdw>
          </a:effectLst>
        </p:spPr>
        <p:txBody>
          <a:bodyPr anchor="t"/>
          <a:lstStyle>
            <a:lvl1pPr marL="0" indent="0">
              <a:buNone/>
              <a:defRPr sz="2400"/>
            </a:lvl1pPr>
            <a:lvl2pPr marL="342878" indent="0">
              <a:buNone/>
              <a:defRPr sz="2100"/>
            </a:lvl2pPr>
            <a:lvl3pPr marL="685754" indent="0">
              <a:buNone/>
              <a:defRPr sz="1800"/>
            </a:lvl3pPr>
            <a:lvl4pPr marL="1028631" indent="0">
              <a:buNone/>
              <a:defRPr sz="1500"/>
            </a:lvl4pPr>
            <a:lvl5pPr marL="1371508" indent="0">
              <a:buNone/>
              <a:defRPr sz="1500"/>
            </a:lvl5pPr>
            <a:lvl6pPr marL="1714385" indent="0">
              <a:buNone/>
              <a:defRPr sz="1500"/>
            </a:lvl6pPr>
            <a:lvl7pPr marL="2057261" indent="0">
              <a:buNone/>
              <a:defRPr sz="1500"/>
            </a:lvl7pPr>
            <a:lvl8pPr marL="2400138" indent="0">
              <a:buNone/>
              <a:defRPr sz="1500"/>
            </a:lvl8pPr>
            <a:lvl9pPr marL="2743016" indent="0">
              <a:buNone/>
              <a:defRPr sz="1500"/>
            </a:lvl9pPr>
          </a:lstStyle>
          <a:p>
            <a:r>
              <a:rPr lang="en-US" dirty="0"/>
              <a:t>Click icon to add picture</a:t>
            </a:r>
          </a:p>
        </p:txBody>
      </p:sp>
      <p:sp>
        <p:nvSpPr>
          <p:cNvPr id="4" name="Text Placeholder 3"/>
          <p:cNvSpPr>
            <a:spLocks noGrp="1"/>
          </p:cNvSpPr>
          <p:nvPr>
            <p:ph type="body" sz="half" idx="2"/>
          </p:nvPr>
        </p:nvSpPr>
        <p:spPr>
          <a:xfrm>
            <a:off x="510243" y="5169590"/>
            <a:ext cx="7210397" cy="622971"/>
          </a:xfrm>
        </p:spPr>
        <p:txBody>
          <a:bodyPr/>
          <a:lstStyle>
            <a:lvl1pPr marL="0" indent="0">
              <a:buNone/>
              <a:defRPr sz="1200"/>
            </a:lvl1pPr>
            <a:lvl2pPr marL="342878" indent="0">
              <a:buNone/>
              <a:defRPr sz="1050"/>
            </a:lvl2pPr>
            <a:lvl3pPr marL="685754" indent="0">
              <a:buNone/>
              <a:defRPr sz="900"/>
            </a:lvl3pPr>
            <a:lvl4pPr marL="1028631" indent="0">
              <a:buNone/>
              <a:defRPr sz="750"/>
            </a:lvl4pPr>
            <a:lvl5pPr marL="1371508" indent="0">
              <a:buNone/>
              <a:defRPr sz="750"/>
            </a:lvl5pPr>
            <a:lvl6pPr marL="1714385" indent="0">
              <a:buNone/>
              <a:defRPr sz="750"/>
            </a:lvl6pPr>
            <a:lvl7pPr marL="2057261" indent="0">
              <a:buNone/>
              <a:defRPr sz="750"/>
            </a:lvl7pPr>
            <a:lvl8pPr marL="2400138" indent="0">
              <a:buNone/>
              <a:defRPr sz="750"/>
            </a:lvl8pPr>
            <a:lvl9pPr marL="2743016"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8/16/2022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47093" y="4711316"/>
            <a:ext cx="865614"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67740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5928628"/>
            <a:ext cx="7828359"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2" y="5929622"/>
            <a:ext cx="1202249" cy="144270"/>
          </a:xfrm>
          <a:prstGeom prst="rect">
            <a:avLst/>
          </a:prstGeom>
        </p:spPr>
      </p:pic>
      <p:sp>
        <p:nvSpPr>
          <p:cNvPr id="10" name="Rectangle 9"/>
          <p:cNvSpPr/>
          <p:nvPr/>
        </p:nvSpPr>
        <p:spPr bwMode="ltGray">
          <a:xfrm>
            <a:off x="2"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3" y="4567988"/>
            <a:ext cx="1202249"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609598"/>
            <a:ext cx="7210394" cy="3592750"/>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510244" y="4711623"/>
            <a:ext cx="7210394" cy="1090789"/>
          </a:xfrm>
        </p:spPr>
        <p:txBody>
          <a:bodyPr anchor="ctr"/>
          <a:lstStyle>
            <a:lvl1pPr marL="0" indent="0">
              <a:buNone/>
              <a:defRPr sz="1200"/>
            </a:lvl1pPr>
            <a:lvl2pPr marL="342878" indent="0">
              <a:buNone/>
              <a:defRPr sz="1050"/>
            </a:lvl2pPr>
            <a:lvl3pPr marL="685754" indent="0">
              <a:buNone/>
              <a:defRPr sz="900"/>
            </a:lvl3pPr>
            <a:lvl4pPr marL="1028631" indent="0">
              <a:buNone/>
              <a:defRPr sz="750"/>
            </a:lvl4pPr>
            <a:lvl5pPr marL="1371508" indent="0">
              <a:buNone/>
              <a:defRPr sz="750"/>
            </a:lvl5pPr>
            <a:lvl6pPr marL="1714385" indent="0">
              <a:buNone/>
              <a:defRPr sz="750"/>
            </a:lvl6pPr>
            <a:lvl7pPr marL="2057261" indent="0">
              <a:buNone/>
              <a:defRPr sz="750"/>
            </a:lvl7pPr>
            <a:lvl8pPr marL="2400138" indent="0">
              <a:buNone/>
              <a:defRPr sz="750"/>
            </a:lvl8pPr>
            <a:lvl9pPr marL="2743016"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8/16/2022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47093" y="4711623"/>
            <a:ext cx="865614"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333620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5928628"/>
            <a:ext cx="7828359"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2" y="5929622"/>
            <a:ext cx="1202249" cy="144270"/>
          </a:xfrm>
          <a:prstGeom prst="rect">
            <a:avLst/>
          </a:prstGeom>
        </p:spPr>
      </p:pic>
      <p:sp>
        <p:nvSpPr>
          <p:cNvPr id="14" name="Rectangle 13"/>
          <p:cNvSpPr/>
          <p:nvPr/>
        </p:nvSpPr>
        <p:spPr bwMode="ltGray">
          <a:xfrm>
            <a:off x="2"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7939373" y="4567988"/>
            <a:ext cx="1202249"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94" y="609606"/>
            <a:ext cx="6539159" cy="3036061"/>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051720" y="3653379"/>
            <a:ext cx="6117434" cy="548968"/>
          </a:xfrm>
        </p:spPr>
        <p:txBody>
          <a:bodyPr anchor="t">
            <a:normAutofit/>
          </a:bodyPr>
          <a:lstStyle>
            <a:lvl1pPr marL="0" indent="0">
              <a:buNone/>
              <a:defRPr sz="1050"/>
            </a:lvl1pPr>
            <a:lvl2pPr marL="342878" indent="0">
              <a:buNone/>
              <a:defRPr sz="1050"/>
            </a:lvl2pPr>
            <a:lvl3pPr marL="685754" indent="0">
              <a:buNone/>
              <a:defRPr sz="900"/>
            </a:lvl3pPr>
            <a:lvl4pPr marL="1028631" indent="0">
              <a:buNone/>
              <a:defRPr sz="750"/>
            </a:lvl4pPr>
            <a:lvl5pPr marL="1371508" indent="0">
              <a:buNone/>
              <a:defRPr sz="750"/>
            </a:lvl5pPr>
            <a:lvl6pPr marL="1714385" indent="0">
              <a:buNone/>
              <a:defRPr sz="750"/>
            </a:lvl6pPr>
            <a:lvl7pPr marL="2057261" indent="0">
              <a:buNone/>
              <a:defRPr sz="750"/>
            </a:lvl7pPr>
            <a:lvl8pPr marL="2400138" indent="0">
              <a:buNone/>
              <a:defRPr sz="750"/>
            </a:lvl8pPr>
            <a:lvl9pPr marL="2743016" indent="0">
              <a:buNone/>
              <a:defRPr sz="750"/>
            </a:lvl9pPr>
          </a:lstStyle>
          <a:p>
            <a:pPr lvl="0"/>
            <a:r>
              <a:rPr lang="en-US"/>
              <a:t>Click to edit Master text styles</a:t>
            </a:r>
          </a:p>
        </p:txBody>
      </p:sp>
      <p:sp>
        <p:nvSpPr>
          <p:cNvPr id="4" name="Text Placeholder 3"/>
          <p:cNvSpPr>
            <a:spLocks noGrp="1"/>
          </p:cNvSpPr>
          <p:nvPr>
            <p:ph type="body" sz="half" idx="2"/>
          </p:nvPr>
        </p:nvSpPr>
        <p:spPr>
          <a:xfrm>
            <a:off x="510244" y="4711623"/>
            <a:ext cx="7210394" cy="1090789"/>
          </a:xfrm>
        </p:spPr>
        <p:txBody>
          <a:bodyPr anchor="ctr">
            <a:normAutofit/>
          </a:bodyPr>
          <a:lstStyle>
            <a:lvl1pPr marL="0" indent="0">
              <a:buNone/>
              <a:defRPr sz="1200"/>
            </a:lvl1pPr>
            <a:lvl2pPr marL="342878" indent="0">
              <a:buNone/>
              <a:defRPr sz="1050"/>
            </a:lvl2pPr>
            <a:lvl3pPr marL="685754" indent="0">
              <a:buNone/>
              <a:defRPr sz="900"/>
            </a:lvl3pPr>
            <a:lvl4pPr marL="1028631" indent="0">
              <a:buNone/>
              <a:defRPr sz="750"/>
            </a:lvl4pPr>
            <a:lvl5pPr marL="1371508" indent="0">
              <a:buNone/>
              <a:defRPr sz="750"/>
            </a:lvl5pPr>
            <a:lvl6pPr marL="1714385" indent="0">
              <a:buNone/>
              <a:defRPr sz="750"/>
            </a:lvl6pPr>
            <a:lvl7pPr marL="2057261" indent="0">
              <a:buNone/>
              <a:defRPr sz="750"/>
            </a:lvl7pPr>
            <a:lvl8pPr marL="2400138" indent="0">
              <a:buNone/>
              <a:defRPr sz="750"/>
            </a:lvl8pPr>
            <a:lvl9pPr marL="2743016"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8/16/2022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47093" y="4709933"/>
            <a:ext cx="865614" cy="1090789"/>
          </a:xfrm>
        </p:spPr>
        <p:txBody>
          <a:bodyPr/>
          <a:lstStyle/>
          <a:p>
            <a:fld id="{6D22F896-40B5-4ADD-8801-0D06FADFA095}" type="slidenum">
              <a:rPr lang="en-US" dirty="0"/>
              <a:t>‹#›</a:t>
            </a:fld>
            <a:endParaRPr lang="en-US" dirty="0"/>
          </a:p>
        </p:txBody>
      </p:sp>
      <p:sp>
        <p:nvSpPr>
          <p:cNvPr id="16" name="TextBox 15"/>
          <p:cNvSpPr txBox="1"/>
          <p:nvPr/>
        </p:nvSpPr>
        <p:spPr>
          <a:xfrm>
            <a:off x="437679" y="748116"/>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5400" dirty="0">
                <a:solidFill>
                  <a:schemeClr val="tx1"/>
                </a:solidFill>
                <a:effectLst/>
              </a:rPr>
              <a:t>“</a:t>
            </a:r>
          </a:p>
        </p:txBody>
      </p:sp>
      <p:sp>
        <p:nvSpPr>
          <p:cNvPr id="17" name="TextBox 16"/>
          <p:cNvSpPr txBox="1"/>
          <p:nvPr/>
        </p:nvSpPr>
        <p:spPr>
          <a:xfrm>
            <a:off x="7247106" y="30335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5400" dirty="0">
                <a:solidFill>
                  <a:schemeClr val="tx1"/>
                </a:solidFill>
                <a:effectLst/>
              </a:rPr>
              <a:t>”</a:t>
            </a:r>
          </a:p>
        </p:txBody>
      </p:sp>
    </p:spTree>
    <p:extLst>
      <p:ext uri="{BB962C8B-B14F-4D97-AF65-F5344CB8AC3E}">
        <p14:creationId xmlns:p14="http://schemas.microsoft.com/office/powerpoint/2010/main" val="2695187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CBAA085-288E-45AE-97CC-8F83B86891A4}"/>
              </a:ext>
            </a:extLst>
          </p:cNvPr>
          <p:cNvSpPr/>
          <p:nvPr/>
        </p:nvSpPr>
        <p:spPr>
          <a:xfrm>
            <a:off x="-1" y="0"/>
            <a:ext cx="9141616" cy="6858000"/>
          </a:xfrm>
          <a:prstGeom prst="rect">
            <a:avLst/>
          </a:prstGeom>
          <a:gradFill>
            <a:gsLst>
              <a:gs pos="0">
                <a:schemeClr val="bg2">
                  <a:tint val="96000"/>
                  <a:shade val="100000"/>
                  <a:hueMod val="270000"/>
                  <a:satMod val="200000"/>
                  <a:lumMod val="128000"/>
                  <a:alpha val="88000"/>
                </a:schemeClr>
              </a:gs>
              <a:gs pos="76000">
                <a:schemeClr val="tx1">
                  <a:alpha val="90000"/>
                </a:schemeClr>
              </a:gs>
              <a:gs pos="24000">
                <a:srgbClr val="FFFFFF">
                  <a:alpha val="50196"/>
                </a:srgbClr>
              </a:gs>
              <a:gs pos="100000">
                <a:schemeClr val="accent4">
                  <a:lumMod val="50000"/>
                  <a:alpha val="35000"/>
                </a:schemeClr>
              </a:gs>
            </a:gsLst>
            <a:lin ang="25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86907"/>
            <a:ext cx="7828359" cy="321164"/>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9368" y="4087901"/>
            <a:ext cx="1202248" cy="144270"/>
          </a:xfrm>
          <a:prstGeom prst="rect">
            <a:avLst/>
          </a:prstGeom>
        </p:spPr>
      </p:pic>
      <p:sp>
        <p:nvSpPr>
          <p:cNvPr id="9" name="Rectangle 8"/>
          <p:cNvSpPr/>
          <p:nvPr/>
        </p:nvSpPr>
        <p:spPr bwMode="ltGray">
          <a:xfrm>
            <a:off x="-2" y="2726267"/>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939371" y="2726267"/>
            <a:ext cx="1204631" cy="1368198"/>
          </a:xfrm>
          <a:prstGeom prst="rect">
            <a:avLst/>
          </a:prstGeom>
          <a:blipFill>
            <a:blip r:embed="rId5"/>
            <a:stretch>
              <a:fillRect r="-51000"/>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2869895"/>
            <a:ext cx="7210395" cy="1090788"/>
          </a:xfrm>
        </p:spPr>
        <p:txBody>
          <a:bodyPr anchor="ctr">
            <a:normAutofit/>
          </a:bodyPr>
          <a:lstStyle>
            <a:lvl1pPr algn="r">
              <a:defRPr sz="2700"/>
            </a:lvl1pPr>
          </a:lstStyle>
          <a:p>
            <a:r>
              <a:rPr lang="en-US"/>
              <a:t>Click to edit Master title style</a:t>
            </a:r>
            <a:endParaRPr lang="en-US" dirty="0"/>
          </a:p>
        </p:txBody>
      </p:sp>
      <p:sp>
        <p:nvSpPr>
          <p:cNvPr id="3" name="Text Placeholder 2"/>
          <p:cNvSpPr>
            <a:spLocks noGrp="1"/>
          </p:cNvSpPr>
          <p:nvPr>
            <p:ph type="body" idx="1"/>
          </p:nvPr>
        </p:nvSpPr>
        <p:spPr>
          <a:xfrm>
            <a:off x="510242" y="4232176"/>
            <a:ext cx="7210395" cy="1704017"/>
          </a:xfrm>
        </p:spPr>
        <p:txBody>
          <a:bodyPr>
            <a:normAutofit/>
          </a:bodyPr>
          <a:lstStyle>
            <a:lvl1pPr marL="0" indent="0" algn="r">
              <a:buNone/>
              <a:defRPr sz="15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1D2575-FDE9-49BD-AD6E-C66F16A094AB}" type="datetimeFigureOut">
              <a:rPr lang="en-US" smtClean="0"/>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047094" y="2869900"/>
            <a:ext cx="865613" cy="1090789"/>
          </a:xfrm>
        </p:spPr>
        <p:txBody>
          <a:bodyPr/>
          <a:lstStyle/>
          <a:p>
            <a:fld id="{0C930B19-CCAD-4848-A6D0-2CDA324B6E88}" type="slidenum">
              <a:rPr lang="en-US" smtClean="0"/>
              <a:t>‹#›</a:t>
            </a:fld>
            <a:endParaRPr lang="en-US" dirty="0"/>
          </a:p>
        </p:txBody>
      </p:sp>
    </p:spTree>
    <p:extLst>
      <p:ext uri="{BB962C8B-B14F-4D97-AF65-F5344CB8AC3E}">
        <p14:creationId xmlns:p14="http://schemas.microsoft.com/office/powerpoint/2010/main" val="42161893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5928628"/>
            <a:ext cx="7828359"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2" y="5929622"/>
            <a:ext cx="1202249" cy="144270"/>
          </a:xfrm>
          <a:prstGeom prst="rect">
            <a:avLst/>
          </a:prstGeom>
        </p:spPr>
      </p:pic>
      <p:sp>
        <p:nvSpPr>
          <p:cNvPr id="11" name="Rectangle 10"/>
          <p:cNvSpPr/>
          <p:nvPr/>
        </p:nvSpPr>
        <p:spPr bwMode="ltGray">
          <a:xfrm>
            <a:off x="2"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7939373" y="4567988"/>
            <a:ext cx="1202249"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3" y="4711622"/>
            <a:ext cx="7210397" cy="5885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510244" y="5300157"/>
            <a:ext cx="7210397" cy="502255"/>
          </a:xfrm>
        </p:spPr>
        <p:txBody>
          <a:bodyPr anchor="t"/>
          <a:lstStyle>
            <a:lvl1pPr marL="0" indent="0">
              <a:buNone/>
              <a:defRPr sz="1200"/>
            </a:lvl1pPr>
            <a:lvl2pPr marL="342878" indent="0">
              <a:buNone/>
              <a:defRPr sz="1050"/>
            </a:lvl2pPr>
            <a:lvl3pPr marL="685754" indent="0">
              <a:buNone/>
              <a:defRPr sz="900"/>
            </a:lvl3pPr>
            <a:lvl4pPr marL="1028631" indent="0">
              <a:buNone/>
              <a:defRPr sz="750"/>
            </a:lvl4pPr>
            <a:lvl5pPr marL="1371508" indent="0">
              <a:buNone/>
              <a:defRPr sz="750"/>
            </a:lvl5pPr>
            <a:lvl6pPr marL="1714385" indent="0">
              <a:buNone/>
              <a:defRPr sz="750"/>
            </a:lvl6pPr>
            <a:lvl7pPr marL="2057261" indent="0">
              <a:buNone/>
              <a:defRPr sz="750"/>
            </a:lvl7pPr>
            <a:lvl8pPr marL="2400138" indent="0">
              <a:buNone/>
              <a:defRPr sz="750"/>
            </a:lvl8pPr>
            <a:lvl9pPr marL="2743016"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8/16/2022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47093" y="4709933"/>
            <a:ext cx="865614"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550955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2" y="1971234"/>
            <a:ext cx="1202249" cy="144270"/>
          </a:xfrm>
          <a:prstGeom prst="rect">
            <a:avLst/>
          </a:prstGeom>
        </p:spPr>
      </p:pic>
      <p:sp>
        <p:nvSpPr>
          <p:cNvPr id="16" name="Rectangle 15"/>
          <p:cNvSpPr/>
          <p:nvPr/>
        </p:nvSpPr>
        <p:spPr bwMode="ltGray">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7939373" y="609600"/>
            <a:ext cx="1202249"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501917" y="753228"/>
            <a:ext cx="721872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495712" y="2336873"/>
            <a:ext cx="2302526" cy="576262"/>
          </a:xfrm>
        </p:spPr>
        <p:txBody>
          <a:bodyPr anchor="b">
            <a:noAutofit/>
          </a:bodyPr>
          <a:lstStyle>
            <a:lvl1pPr marL="0" indent="0">
              <a:buNone/>
              <a:defRPr sz="1800" b="0">
                <a:solidFill>
                  <a:schemeClr val="tx1"/>
                </a:solidFill>
              </a:defRPr>
            </a:lvl1pPr>
            <a:lvl2pPr marL="342878" indent="0">
              <a:buNone/>
              <a:defRPr sz="1500" b="1"/>
            </a:lvl2pPr>
            <a:lvl3pPr marL="685754" indent="0">
              <a:buNone/>
              <a:defRPr sz="1350" b="1"/>
            </a:lvl3pPr>
            <a:lvl4pPr marL="1028631" indent="0">
              <a:buNone/>
              <a:defRPr sz="1200" b="1"/>
            </a:lvl4pPr>
            <a:lvl5pPr marL="1371508" indent="0">
              <a:buNone/>
              <a:defRPr sz="1200" b="1"/>
            </a:lvl5pPr>
            <a:lvl6pPr marL="1714385" indent="0">
              <a:buNone/>
              <a:defRPr sz="1200" b="1"/>
            </a:lvl6pPr>
            <a:lvl7pPr marL="2057261" indent="0">
              <a:buNone/>
              <a:defRPr sz="1200" b="1"/>
            </a:lvl7pPr>
            <a:lvl8pPr marL="2400138" indent="0">
              <a:buNone/>
              <a:defRPr sz="1200" b="1"/>
            </a:lvl8pPr>
            <a:lvl9pPr marL="2743016"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510245" y="3022681"/>
            <a:ext cx="2287277" cy="2913513"/>
          </a:xfrm>
        </p:spPr>
        <p:txBody>
          <a:bodyPr anchor="t">
            <a:normAutofit/>
          </a:bodyPr>
          <a:lstStyle>
            <a:lvl1pPr marL="0" indent="0">
              <a:buNone/>
              <a:defRPr sz="1050"/>
            </a:lvl1pPr>
            <a:lvl2pPr marL="342878" indent="0">
              <a:buNone/>
              <a:defRPr sz="900"/>
            </a:lvl2pPr>
            <a:lvl3pPr marL="685754" indent="0">
              <a:buNone/>
              <a:defRPr sz="750"/>
            </a:lvl3pPr>
            <a:lvl4pPr marL="1028631" indent="0">
              <a:buNone/>
              <a:defRPr sz="676"/>
            </a:lvl4pPr>
            <a:lvl5pPr marL="1371508" indent="0">
              <a:buNone/>
              <a:defRPr sz="676"/>
            </a:lvl5pPr>
            <a:lvl6pPr marL="1714385" indent="0">
              <a:buNone/>
              <a:defRPr sz="676"/>
            </a:lvl6pPr>
            <a:lvl7pPr marL="2057261" indent="0">
              <a:buNone/>
              <a:defRPr sz="676"/>
            </a:lvl7pPr>
            <a:lvl8pPr marL="2400138" indent="0">
              <a:buNone/>
              <a:defRPr sz="676"/>
            </a:lvl8pPr>
            <a:lvl9pPr marL="2743016" indent="0">
              <a:buNone/>
              <a:defRPr sz="676"/>
            </a:lvl9pPr>
          </a:lstStyle>
          <a:p>
            <a:pPr lvl="0"/>
            <a:r>
              <a:rPr lang="en-US"/>
              <a:t>Click to edit Master text styles</a:t>
            </a:r>
          </a:p>
        </p:txBody>
      </p:sp>
      <p:sp>
        <p:nvSpPr>
          <p:cNvPr id="9" name="Text Placeholder 4"/>
          <p:cNvSpPr>
            <a:spLocks noGrp="1"/>
          </p:cNvSpPr>
          <p:nvPr>
            <p:ph type="body" sz="quarter" idx="3"/>
          </p:nvPr>
        </p:nvSpPr>
        <p:spPr>
          <a:xfrm>
            <a:off x="2967020" y="2336873"/>
            <a:ext cx="2297430" cy="576262"/>
          </a:xfrm>
        </p:spPr>
        <p:txBody>
          <a:bodyPr anchor="b">
            <a:noAutofit/>
          </a:bodyPr>
          <a:lstStyle>
            <a:lvl1pPr marL="0" indent="0">
              <a:buNone/>
              <a:defRPr sz="1800" b="0">
                <a:solidFill>
                  <a:schemeClr val="tx1"/>
                </a:solidFill>
              </a:defRPr>
            </a:lvl1pPr>
            <a:lvl2pPr marL="342878" indent="0">
              <a:buNone/>
              <a:defRPr sz="1500" b="1"/>
            </a:lvl2pPr>
            <a:lvl3pPr marL="685754" indent="0">
              <a:buNone/>
              <a:defRPr sz="1350" b="1"/>
            </a:lvl3pPr>
            <a:lvl4pPr marL="1028631" indent="0">
              <a:buNone/>
              <a:defRPr sz="1200" b="1"/>
            </a:lvl4pPr>
            <a:lvl5pPr marL="1371508" indent="0">
              <a:buNone/>
              <a:defRPr sz="1200" b="1"/>
            </a:lvl5pPr>
            <a:lvl6pPr marL="1714385" indent="0">
              <a:buNone/>
              <a:defRPr sz="1200" b="1"/>
            </a:lvl6pPr>
            <a:lvl7pPr marL="2057261" indent="0">
              <a:buNone/>
              <a:defRPr sz="1200" b="1"/>
            </a:lvl7pPr>
            <a:lvl8pPr marL="2400138" indent="0">
              <a:buNone/>
              <a:defRPr sz="1200" b="1"/>
            </a:lvl8pPr>
            <a:lvl9pPr marL="2743016"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2959104" y="3022681"/>
            <a:ext cx="2297430" cy="2913513"/>
          </a:xfrm>
        </p:spPr>
        <p:txBody>
          <a:bodyPr anchor="t">
            <a:normAutofit/>
          </a:bodyPr>
          <a:lstStyle>
            <a:lvl1pPr marL="0" indent="0">
              <a:buNone/>
              <a:defRPr sz="1050"/>
            </a:lvl1pPr>
            <a:lvl2pPr marL="342878" indent="0">
              <a:buNone/>
              <a:defRPr sz="900"/>
            </a:lvl2pPr>
            <a:lvl3pPr marL="685754" indent="0">
              <a:buNone/>
              <a:defRPr sz="750"/>
            </a:lvl3pPr>
            <a:lvl4pPr marL="1028631" indent="0">
              <a:buNone/>
              <a:defRPr sz="676"/>
            </a:lvl4pPr>
            <a:lvl5pPr marL="1371508" indent="0">
              <a:buNone/>
              <a:defRPr sz="676"/>
            </a:lvl5pPr>
            <a:lvl6pPr marL="1714385" indent="0">
              <a:buNone/>
              <a:defRPr sz="676"/>
            </a:lvl6pPr>
            <a:lvl7pPr marL="2057261" indent="0">
              <a:buNone/>
              <a:defRPr sz="676"/>
            </a:lvl7pPr>
            <a:lvl8pPr marL="2400138" indent="0">
              <a:buNone/>
              <a:defRPr sz="676"/>
            </a:lvl8pPr>
            <a:lvl9pPr marL="2743016" indent="0">
              <a:buNone/>
              <a:defRPr sz="676"/>
            </a:lvl9pPr>
          </a:lstStyle>
          <a:p>
            <a:pPr lvl="0"/>
            <a:r>
              <a:rPr lang="en-US"/>
              <a:t>Click to edit Master text styles</a:t>
            </a:r>
          </a:p>
        </p:txBody>
      </p:sp>
      <p:sp>
        <p:nvSpPr>
          <p:cNvPr id="11" name="Text Placeholder 4"/>
          <p:cNvSpPr>
            <a:spLocks noGrp="1"/>
          </p:cNvSpPr>
          <p:nvPr>
            <p:ph type="body" sz="quarter" idx="13"/>
          </p:nvPr>
        </p:nvSpPr>
        <p:spPr>
          <a:xfrm>
            <a:off x="5418121" y="2336873"/>
            <a:ext cx="2302519" cy="576262"/>
          </a:xfrm>
        </p:spPr>
        <p:txBody>
          <a:bodyPr anchor="b">
            <a:noAutofit/>
          </a:bodyPr>
          <a:lstStyle>
            <a:lvl1pPr marL="0" indent="0">
              <a:buNone/>
              <a:defRPr sz="1800" b="0">
                <a:solidFill>
                  <a:schemeClr val="tx1"/>
                </a:solidFill>
              </a:defRPr>
            </a:lvl1pPr>
            <a:lvl2pPr marL="342878" indent="0">
              <a:buNone/>
              <a:defRPr sz="1500" b="1"/>
            </a:lvl2pPr>
            <a:lvl3pPr marL="685754" indent="0">
              <a:buNone/>
              <a:defRPr sz="1350" b="1"/>
            </a:lvl3pPr>
            <a:lvl4pPr marL="1028631" indent="0">
              <a:buNone/>
              <a:defRPr sz="1200" b="1"/>
            </a:lvl4pPr>
            <a:lvl5pPr marL="1371508" indent="0">
              <a:buNone/>
              <a:defRPr sz="1200" b="1"/>
            </a:lvl5pPr>
            <a:lvl6pPr marL="1714385" indent="0">
              <a:buNone/>
              <a:defRPr sz="1200" b="1"/>
            </a:lvl6pPr>
            <a:lvl7pPr marL="2057261" indent="0">
              <a:buNone/>
              <a:defRPr sz="1200" b="1"/>
            </a:lvl7pPr>
            <a:lvl8pPr marL="2400138" indent="0">
              <a:buNone/>
              <a:defRPr sz="1200" b="1"/>
            </a:lvl8pPr>
            <a:lvl9pPr marL="2743016"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5418121" y="3022681"/>
            <a:ext cx="2302519" cy="2913513"/>
          </a:xfrm>
        </p:spPr>
        <p:txBody>
          <a:bodyPr anchor="t">
            <a:normAutofit/>
          </a:bodyPr>
          <a:lstStyle>
            <a:lvl1pPr marL="0" indent="0">
              <a:buNone/>
              <a:defRPr sz="1050"/>
            </a:lvl1pPr>
            <a:lvl2pPr marL="342878" indent="0">
              <a:buNone/>
              <a:defRPr sz="900"/>
            </a:lvl2pPr>
            <a:lvl3pPr marL="685754" indent="0">
              <a:buNone/>
              <a:defRPr sz="750"/>
            </a:lvl3pPr>
            <a:lvl4pPr marL="1028631" indent="0">
              <a:buNone/>
              <a:defRPr sz="676"/>
            </a:lvl4pPr>
            <a:lvl5pPr marL="1371508" indent="0">
              <a:buNone/>
              <a:defRPr sz="676"/>
            </a:lvl5pPr>
            <a:lvl6pPr marL="1714385" indent="0">
              <a:buNone/>
              <a:defRPr sz="676"/>
            </a:lvl6pPr>
            <a:lvl7pPr marL="2057261" indent="0">
              <a:buNone/>
              <a:defRPr sz="676"/>
            </a:lvl7pPr>
            <a:lvl8pPr marL="2400138" indent="0">
              <a:buNone/>
              <a:defRPr sz="676"/>
            </a:lvl8pPr>
            <a:lvl9pPr marL="2743016" indent="0">
              <a:buNone/>
              <a:defRPr sz="676"/>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8/16/2022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01868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2" y="1971234"/>
            <a:ext cx="1202249" cy="144270"/>
          </a:xfrm>
          <a:prstGeom prst="rect">
            <a:avLst/>
          </a:prstGeom>
        </p:spPr>
      </p:pic>
      <p:sp>
        <p:nvSpPr>
          <p:cNvPr id="17" name="Rectangle 16"/>
          <p:cNvSpPr/>
          <p:nvPr/>
        </p:nvSpPr>
        <p:spPr bwMode="ltGray">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7939373" y="609600"/>
            <a:ext cx="1202249"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510243" y="753228"/>
            <a:ext cx="7210396"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10243" y="4297503"/>
            <a:ext cx="2287279" cy="576262"/>
          </a:xfrm>
        </p:spPr>
        <p:txBody>
          <a:bodyPr anchor="b">
            <a:noAutofit/>
          </a:bodyPr>
          <a:lstStyle>
            <a:lvl1pPr marL="0" indent="0">
              <a:buNone/>
              <a:defRPr sz="1800" b="0">
                <a:solidFill>
                  <a:schemeClr val="tx1"/>
                </a:solidFill>
              </a:defRPr>
            </a:lvl1pPr>
            <a:lvl2pPr marL="342878" indent="0">
              <a:buNone/>
              <a:defRPr sz="1500" b="1"/>
            </a:lvl2pPr>
            <a:lvl3pPr marL="685754" indent="0">
              <a:buNone/>
              <a:defRPr sz="1350" b="1"/>
            </a:lvl3pPr>
            <a:lvl4pPr marL="1028631" indent="0">
              <a:buNone/>
              <a:defRPr sz="1200" b="1"/>
            </a:lvl4pPr>
            <a:lvl5pPr marL="1371508" indent="0">
              <a:buNone/>
              <a:defRPr sz="1200" b="1"/>
            </a:lvl5pPr>
            <a:lvl6pPr marL="1714385" indent="0">
              <a:buNone/>
              <a:defRPr sz="1200" b="1"/>
            </a:lvl6pPr>
            <a:lvl7pPr marL="2057261" indent="0">
              <a:buNone/>
              <a:defRPr sz="1200" b="1"/>
            </a:lvl7pPr>
            <a:lvl8pPr marL="2400138" indent="0">
              <a:buNone/>
              <a:defRPr sz="1200" b="1"/>
            </a:lvl8pPr>
            <a:lvl9pPr marL="2743016"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510243" y="2336873"/>
            <a:ext cx="228727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878" indent="0">
              <a:buNone/>
              <a:defRPr sz="1200"/>
            </a:lvl2pPr>
            <a:lvl3pPr marL="685754" indent="0">
              <a:buNone/>
              <a:defRPr sz="1200"/>
            </a:lvl3pPr>
            <a:lvl4pPr marL="1028631" indent="0">
              <a:buNone/>
              <a:defRPr sz="1200"/>
            </a:lvl4pPr>
            <a:lvl5pPr marL="1371508" indent="0">
              <a:buNone/>
              <a:defRPr sz="1200"/>
            </a:lvl5pPr>
            <a:lvl6pPr marL="1714385" indent="0">
              <a:buNone/>
              <a:defRPr sz="1200"/>
            </a:lvl6pPr>
            <a:lvl7pPr marL="2057261" indent="0">
              <a:buNone/>
              <a:defRPr sz="1200"/>
            </a:lvl7pPr>
            <a:lvl8pPr marL="2400138" indent="0">
              <a:buNone/>
              <a:defRPr sz="1200"/>
            </a:lvl8pPr>
            <a:lvl9pPr marL="2743016" indent="0">
              <a:buNone/>
              <a:defRPr sz="1200"/>
            </a:lvl9pPr>
          </a:lstStyle>
          <a:p>
            <a:r>
              <a:rPr lang="en-US" dirty="0"/>
              <a:t>Click icon to add picture</a:t>
            </a:r>
          </a:p>
        </p:txBody>
      </p:sp>
      <p:sp>
        <p:nvSpPr>
          <p:cNvPr id="21" name="Text Placeholder 3"/>
          <p:cNvSpPr>
            <a:spLocks noGrp="1"/>
          </p:cNvSpPr>
          <p:nvPr>
            <p:ph type="body" sz="half" idx="18"/>
          </p:nvPr>
        </p:nvSpPr>
        <p:spPr>
          <a:xfrm>
            <a:off x="510243" y="4873765"/>
            <a:ext cx="2287279" cy="1062422"/>
          </a:xfrm>
        </p:spPr>
        <p:txBody>
          <a:bodyPr anchor="t">
            <a:normAutofit/>
          </a:bodyPr>
          <a:lstStyle>
            <a:lvl1pPr marL="0" indent="0">
              <a:buNone/>
              <a:defRPr sz="1050"/>
            </a:lvl1pPr>
            <a:lvl2pPr marL="342878" indent="0">
              <a:buNone/>
              <a:defRPr sz="900"/>
            </a:lvl2pPr>
            <a:lvl3pPr marL="685754" indent="0">
              <a:buNone/>
              <a:defRPr sz="750"/>
            </a:lvl3pPr>
            <a:lvl4pPr marL="1028631" indent="0">
              <a:buNone/>
              <a:defRPr sz="676"/>
            </a:lvl4pPr>
            <a:lvl5pPr marL="1371508" indent="0">
              <a:buNone/>
              <a:defRPr sz="676"/>
            </a:lvl5pPr>
            <a:lvl6pPr marL="1714385" indent="0">
              <a:buNone/>
              <a:defRPr sz="676"/>
            </a:lvl6pPr>
            <a:lvl7pPr marL="2057261" indent="0">
              <a:buNone/>
              <a:defRPr sz="676"/>
            </a:lvl7pPr>
            <a:lvl8pPr marL="2400138" indent="0">
              <a:buNone/>
              <a:defRPr sz="676"/>
            </a:lvl8pPr>
            <a:lvl9pPr marL="2743016" indent="0">
              <a:buNone/>
              <a:defRPr sz="676"/>
            </a:lvl9pPr>
          </a:lstStyle>
          <a:p>
            <a:pPr lvl="0"/>
            <a:r>
              <a:rPr lang="en-US"/>
              <a:t>Click to edit Master text styles</a:t>
            </a:r>
          </a:p>
        </p:txBody>
      </p:sp>
      <p:sp>
        <p:nvSpPr>
          <p:cNvPr id="22" name="Text Placeholder 4"/>
          <p:cNvSpPr>
            <a:spLocks noGrp="1"/>
          </p:cNvSpPr>
          <p:nvPr>
            <p:ph type="body" sz="quarter" idx="3"/>
          </p:nvPr>
        </p:nvSpPr>
        <p:spPr>
          <a:xfrm>
            <a:off x="2959104" y="4297503"/>
            <a:ext cx="2297430" cy="576262"/>
          </a:xfrm>
        </p:spPr>
        <p:txBody>
          <a:bodyPr anchor="b">
            <a:noAutofit/>
          </a:bodyPr>
          <a:lstStyle>
            <a:lvl1pPr marL="0" indent="0">
              <a:buNone/>
              <a:defRPr sz="1800" b="0">
                <a:solidFill>
                  <a:schemeClr val="tx1"/>
                </a:solidFill>
              </a:defRPr>
            </a:lvl1pPr>
            <a:lvl2pPr marL="342878" indent="0">
              <a:buNone/>
              <a:defRPr sz="1500" b="1"/>
            </a:lvl2pPr>
            <a:lvl3pPr marL="685754" indent="0">
              <a:buNone/>
              <a:defRPr sz="1350" b="1"/>
            </a:lvl3pPr>
            <a:lvl4pPr marL="1028631" indent="0">
              <a:buNone/>
              <a:defRPr sz="1200" b="1"/>
            </a:lvl4pPr>
            <a:lvl5pPr marL="1371508" indent="0">
              <a:buNone/>
              <a:defRPr sz="1200" b="1"/>
            </a:lvl5pPr>
            <a:lvl6pPr marL="1714385" indent="0">
              <a:buNone/>
              <a:defRPr sz="1200" b="1"/>
            </a:lvl6pPr>
            <a:lvl7pPr marL="2057261" indent="0">
              <a:buNone/>
              <a:defRPr sz="1200" b="1"/>
            </a:lvl7pPr>
            <a:lvl8pPr marL="2400138" indent="0">
              <a:buNone/>
              <a:defRPr sz="1200" b="1"/>
            </a:lvl8pPr>
            <a:lvl9pPr marL="2743016"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2959104" y="2336873"/>
            <a:ext cx="229743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878" indent="0">
              <a:buNone/>
              <a:defRPr sz="1200"/>
            </a:lvl2pPr>
            <a:lvl3pPr marL="685754" indent="0">
              <a:buNone/>
              <a:defRPr sz="1200"/>
            </a:lvl3pPr>
            <a:lvl4pPr marL="1028631" indent="0">
              <a:buNone/>
              <a:defRPr sz="1200"/>
            </a:lvl4pPr>
            <a:lvl5pPr marL="1371508" indent="0">
              <a:buNone/>
              <a:defRPr sz="1200"/>
            </a:lvl5pPr>
            <a:lvl6pPr marL="1714385" indent="0">
              <a:buNone/>
              <a:defRPr sz="1200"/>
            </a:lvl6pPr>
            <a:lvl7pPr marL="2057261" indent="0">
              <a:buNone/>
              <a:defRPr sz="1200"/>
            </a:lvl7pPr>
            <a:lvl8pPr marL="2400138" indent="0">
              <a:buNone/>
              <a:defRPr sz="1200"/>
            </a:lvl8pPr>
            <a:lvl9pPr marL="2743016" indent="0">
              <a:buNone/>
              <a:defRPr sz="1200"/>
            </a:lvl9pPr>
          </a:lstStyle>
          <a:p>
            <a:r>
              <a:rPr lang="en-US" dirty="0"/>
              <a:t>Click icon to add picture</a:t>
            </a:r>
          </a:p>
        </p:txBody>
      </p:sp>
      <p:sp>
        <p:nvSpPr>
          <p:cNvPr id="24" name="Text Placeholder 3"/>
          <p:cNvSpPr>
            <a:spLocks noGrp="1"/>
          </p:cNvSpPr>
          <p:nvPr>
            <p:ph type="body" sz="half" idx="19"/>
          </p:nvPr>
        </p:nvSpPr>
        <p:spPr>
          <a:xfrm>
            <a:off x="2958092" y="4873764"/>
            <a:ext cx="2300473" cy="1062422"/>
          </a:xfrm>
        </p:spPr>
        <p:txBody>
          <a:bodyPr anchor="t">
            <a:normAutofit/>
          </a:bodyPr>
          <a:lstStyle>
            <a:lvl1pPr marL="0" indent="0">
              <a:buNone/>
              <a:defRPr sz="1050"/>
            </a:lvl1pPr>
            <a:lvl2pPr marL="342878" indent="0">
              <a:buNone/>
              <a:defRPr sz="900"/>
            </a:lvl2pPr>
            <a:lvl3pPr marL="685754" indent="0">
              <a:buNone/>
              <a:defRPr sz="750"/>
            </a:lvl3pPr>
            <a:lvl4pPr marL="1028631" indent="0">
              <a:buNone/>
              <a:defRPr sz="676"/>
            </a:lvl4pPr>
            <a:lvl5pPr marL="1371508" indent="0">
              <a:buNone/>
              <a:defRPr sz="676"/>
            </a:lvl5pPr>
            <a:lvl6pPr marL="1714385" indent="0">
              <a:buNone/>
              <a:defRPr sz="676"/>
            </a:lvl6pPr>
            <a:lvl7pPr marL="2057261" indent="0">
              <a:buNone/>
              <a:defRPr sz="676"/>
            </a:lvl7pPr>
            <a:lvl8pPr marL="2400138" indent="0">
              <a:buNone/>
              <a:defRPr sz="676"/>
            </a:lvl8pPr>
            <a:lvl9pPr marL="2743016" indent="0">
              <a:buNone/>
              <a:defRPr sz="676"/>
            </a:lvl9pPr>
          </a:lstStyle>
          <a:p>
            <a:pPr lvl="0"/>
            <a:r>
              <a:rPr lang="en-US"/>
              <a:t>Click to edit Master text styles</a:t>
            </a:r>
          </a:p>
        </p:txBody>
      </p:sp>
      <p:sp>
        <p:nvSpPr>
          <p:cNvPr id="25" name="Text Placeholder 4"/>
          <p:cNvSpPr>
            <a:spLocks noGrp="1"/>
          </p:cNvSpPr>
          <p:nvPr>
            <p:ph type="body" sz="quarter" idx="13"/>
          </p:nvPr>
        </p:nvSpPr>
        <p:spPr>
          <a:xfrm>
            <a:off x="5423012" y="4297503"/>
            <a:ext cx="2297629" cy="576262"/>
          </a:xfrm>
        </p:spPr>
        <p:txBody>
          <a:bodyPr anchor="b">
            <a:noAutofit/>
          </a:bodyPr>
          <a:lstStyle>
            <a:lvl1pPr marL="0" indent="0">
              <a:buNone/>
              <a:defRPr sz="1800" b="0">
                <a:solidFill>
                  <a:schemeClr val="tx1"/>
                </a:solidFill>
              </a:defRPr>
            </a:lvl1pPr>
            <a:lvl2pPr marL="342878" indent="0">
              <a:buNone/>
              <a:defRPr sz="1500" b="1"/>
            </a:lvl2pPr>
            <a:lvl3pPr marL="685754" indent="0">
              <a:buNone/>
              <a:defRPr sz="1350" b="1"/>
            </a:lvl3pPr>
            <a:lvl4pPr marL="1028631" indent="0">
              <a:buNone/>
              <a:defRPr sz="1200" b="1"/>
            </a:lvl4pPr>
            <a:lvl5pPr marL="1371508" indent="0">
              <a:buNone/>
              <a:defRPr sz="1200" b="1"/>
            </a:lvl5pPr>
            <a:lvl6pPr marL="1714385" indent="0">
              <a:buNone/>
              <a:defRPr sz="1200" b="1"/>
            </a:lvl6pPr>
            <a:lvl7pPr marL="2057261" indent="0">
              <a:buNone/>
              <a:defRPr sz="1200" b="1"/>
            </a:lvl7pPr>
            <a:lvl8pPr marL="2400138" indent="0">
              <a:buNone/>
              <a:defRPr sz="1200" b="1"/>
            </a:lvl8pPr>
            <a:lvl9pPr marL="2743016"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423012" y="2336873"/>
            <a:ext cx="229762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878" indent="0">
              <a:buNone/>
              <a:defRPr sz="1200"/>
            </a:lvl2pPr>
            <a:lvl3pPr marL="685754" indent="0">
              <a:buNone/>
              <a:defRPr sz="1200"/>
            </a:lvl3pPr>
            <a:lvl4pPr marL="1028631" indent="0">
              <a:buNone/>
              <a:defRPr sz="1200"/>
            </a:lvl4pPr>
            <a:lvl5pPr marL="1371508" indent="0">
              <a:buNone/>
              <a:defRPr sz="1200"/>
            </a:lvl5pPr>
            <a:lvl6pPr marL="1714385" indent="0">
              <a:buNone/>
              <a:defRPr sz="1200"/>
            </a:lvl6pPr>
            <a:lvl7pPr marL="2057261" indent="0">
              <a:buNone/>
              <a:defRPr sz="1200"/>
            </a:lvl7pPr>
            <a:lvl8pPr marL="2400138" indent="0">
              <a:buNone/>
              <a:defRPr sz="1200"/>
            </a:lvl8pPr>
            <a:lvl9pPr marL="2743016" indent="0">
              <a:buNone/>
              <a:defRPr sz="1200"/>
            </a:lvl9pPr>
          </a:lstStyle>
          <a:p>
            <a:r>
              <a:rPr lang="en-US" dirty="0"/>
              <a:t>Click icon to add picture</a:t>
            </a:r>
          </a:p>
        </p:txBody>
      </p:sp>
      <p:sp>
        <p:nvSpPr>
          <p:cNvPr id="27" name="Text Placeholder 3"/>
          <p:cNvSpPr>
            <a:spLocks noGrp="1"/>
          </p:cNvSpPr>
          <p:nvPr>
            <p:ph type="body" sz="half" idx="20"/>
          </p:nvPr>
        </p:nvSpPr>
        <p:spPr>
          <a:xfrm>
            <a:off x="5422918" y="4873762"/>
            <a:ext cx="2300672" cy="1062422"/>
          </a:xfrm>
        </p:spPr>
        <p:txBody>
          <a:bodyPr anchor="t">
            <a:normAutofit/>
          </a:bodyPr>
          <a:lstStyle>
            <a:lvl1pPr marL="0" indent="0">
              <a:buNone/>
              <a:defRPr sz="1050"/>
            </a:lvl1pPr>
            <a:lvl2pPr marL="342878" indent="0">
              <a:buNone/>
              <a:defRPr sz="900"/>
            </a:lvl2pPr>
            <a:lvl3pPr marL="685754" indent="0">
              <a:buNone/>
              <a:defRPr sz="750"/>
            </a:lvl3pPr>
            <a:lvl4pPr marL="1028631" indent="0">
              <a:buNone/>
              <a:defRPr sz="676"/>
            </a:lvl4pPr>
            <a:lvl5pPr marL="1371508" indent="0">
              <a:buNone/>
              <a:defRPr sz="676"/>
            </a:lvl5pPr>
            <a:lvl6pPr marL="1714385" indent="0">
              <a:buNone/>
              <a:defRPr sz="676"/>
            </a:lvl6pPr>
            <a:lvl7pPr marL="2057261" indent="0">
              <a:buNone/>
              <a:defRPr sz="676"/>
            </a:lvl7pPr>
            <a:lvl8pPr marL="2400138" indent="0">
              <a:buNone/>
              <a:defRPr sz="676"/>
            </a:lvl8pPr>
            <a:lvl9pPr marL="2743016" indent="0">
              <a:buNone/>
              <a:defRPr sz="676"/>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8/16/2022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857367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2" y="1971234"/>
            <a:ext cx="1202249" cy="144270"/>
          </a:xfrm>
          <a:prstGeom prst="rect">
            <a:avLst/>
          </a:prstGeom>
        </p:spPr>
      </p:pic>
      <p:sp>
        <p:nvSpPr>
          <p:cNvPr id="9" name="Rectangle 8"/>
          <p:cNvSpPr/>
          <p:nvPr/>
        </p:nvSpPr>
        <p:spPr bwMode="ltGray">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939373" y="609600"/>
            <a:ext cx="1202249"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89193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5448782" y="2040426"/>
            <a:ext cx="5106988"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7200780" y="5543435"/>
            <a:ext cx="1602997"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596925" y="609598"/>
            <a:ext cx="80535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0242" y="609605"/>
            <a:ext cx="6652503"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105344" y="5936195"/>
            <a:ext cx="2057400" cy="365125"/>
          </a:xfrm>
        </p:spPr>
        <p:txBody>
          <a:bodyPr/>
          <a:lstStyle/>
          <a:p>
            <a:fld id="{6178E61D-D431-422C-9764-11DAFE33AB63}" type="datetimeFigureOut">
              <a:rPr lang="en-US" dirty="0"/>
              <a:t>8/16/2022</a:t>
            </a:fld>
            <a:endParaRPr lang="en-US" dirty="0"/>
          </a:p>
        </p:txBody>
      </p:sp>
      <p:sp>
        <p:nvSpPr>
          <p:cNvPr id="5" name="Footer Placeholder 4"/>
          <p:cNvSpPr>
            <a:spLocks noGrp="1"/>
          </p:cNvSpPr>
          <p:nvPr>
            <p:ph type="ftr" sz="quarter" idx="11"/>
          </p:nvPr>
        </p:nvSpPr>
        <p:spPr>
          <a:xfrm>
            <a:off x="510243" y="5936196"/>
            <a:ext cx="4595104" cy="365125"/>
          </a:xfrm>
        </p:spPr>
        <p:txBody>
          <a:bodyPr/>
          <a:lstStyle/>
          <a:p>
            <a:endParaRPr lang="en-US" dirty="0"/>
          </a:p>
        </p:txBody>
      </p:sp>
      <p:sp>
        <p:nvSpPr>
          <p:cNvPr id="6" name="Slide Number Placeholder 5"/>
          <p:cNvSpPr>
            <a:spLocks noGrp="1"/>
          </p:cNvSpPr>
          <p:nvPr>
            <p:ph type="sldNum" sz="quarter" idx="12"/>
          </p:nvPr>
        </p:nvSpPr>
        <p:spPr>
          <a:xfrm>
            <a:off x="7573164" y="5398640"/>
            <a:ext cx="865614" cy="1090789"/>
          </a:xfrm>
        </p:spPr>
        <p:txBody>
          <a:bodyPr anchor="t"/>
          <a:lstStyle>
            <a:lvl1pPr algn="ctr">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80176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10" name="Rectangle 9"/>
          <p:cNvSpPr/>
          <p:nvPr/>
        </p:nvSpPr>
        <p:spPr bwMode="ltGray">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0242" y="2336873"/>
            <a:ext cx="3523769"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95594" y="2336873"/>
            <a:ext cx="3525044"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1D2575-FDE9-49BD-AD6E-C66F16A094AB}" type="datetimeFigureOut">
              <a:rPr lang="en-US" smtClean="0"/>
              <a:t>8/16/2022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930B19-CCAD-4848-A6D0-2CDA324B6E88}" type="slidenum">
              <a:rPr lang="en-US" smtClean="0"/>
              <a:t>‹#›</a:t>
            </a:fld>
            <a:endParaRPr lang="en-US" dirty="0"/>
          </a:p>
        </p:txBody>
      </p:sp>
    </p:spTree>
    <p:extLst>
      <p:ext uri="{BB962C8B-B14F-4D97-AF65-F5344CB8AC3E}">
        <p14:creationId xmlns:p14="http://schemas.microsoft.com/office/powerpoint/2010/main" val="1292196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12" name="Rectangle 11"/>
          <p:cNvSpPr/>
          <p:nvPr/>
        </p:nvSpPr>
        <p:spPr bwMode="ltGray">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753234"/>
            <a:ext cx="7210397"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679765" y="2336878"/>
            <a:ext cx="3354245" cy="693135"/>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510244" y="3030013"/>
            <a:ext cx="3523766"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365116" y="2336873"/>
            <a:ext cx="3355521" cy="692076"/>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195594" y="3030013"/>
            <a:ext cx="3525044"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1D2575-FDE9-49BD-AD6E-C66F16A094AB}" type="datetimeFigureOut">
              <a:rPr lang="en-US" smtClean="0"/>
              <a:t>8/16/2022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C930B19-CCAD-4848-A6D0-2CDA324B6E88}" type="slidenum">
              <a:rPr lang="en-US" smtClean="0"/>
              <a:t>‹#›</a:t>
            </a:fld>
            <a:endParaRPr lang="en-US" dirty="0"/>
          </a:p>
        </p:txBody>
      </p:sp>
    </p:spTree>
    <p:extLst>
      <p:ext uri="{BB962C8B-B14F-4D97-AF65-F5344CB8AC3E}">
        <p14:creationId xmlns:p14="http://schemas.microsoft.com/office/powerpoint/2010/main" val="1121927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8" name="Rectangle 7"/>
          <p:cNvSpPr/>
          <p:nvPr/>
        </p:nvSpPr>
        <p:spPr bwMode="ltGray">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1D2575-FDE9-49BD-AD6E-C66F16A094AB}" type="datetimeFigureOut">
              <a:rPr lang="en-US" smtClean="0"/>
              <a:t>8/16/2022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C930B19-CCAD-4848-A6D0-2CDA324B6E88}" type="slidenum">
              <a:rPr lang="en-US" smtClean="0"/>
              <a:t>‹#›</a:t>
            </a:fld>
            <a:endParaRPr lang="en-US" dirty="0"/>
          </a:p>
        </p:txBody>
      </p:sp>
    </p:spTree>
    <p:extLst>
      <p:ext uri="{BB962C8B-B14F-4D97-AF65-F5344CB8AC3E}">
        <p14:creationId xmlns:p14="http://schemas.microsoft.com/office/powerpoint/2010/main" val="2794996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6" name="Rectangle 5"/>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521D2575-FDE9-49BD-AD6E-C66F16A094AB}" type="datetimeFigureOut">
              <a:rPr lang="en-US" smtClean="0"/>
              <a:t>8/16/2022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C930B19-CCAD-4848-A6D0-2CDA324B6E88}" type="slidenum">
              <a:rPr lang="en-US" smtClean="0"/>
              <a:t>‹#›</a:t>
            </a:fld>
            <a:endParaRPr lang="en-US" dirty="0"/>
          </a:p>
        </p:txBody>
      </p:sp>
    </p:spTree>
    <p:extLst>
      <p:ext uri="{BB962C8B-B14F-4D97-AF65-F5344CB8AC3E}">
        <p14:creationId xmlns:p14="http://schemas.microsoft.com/office/powerpoint/2010/main" val="1843096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10" name="Rectangle 9"/>
          <p:cNvSpPr/>
          <p:nvPr/>
        </p:nvSpPr>
        <p:spPr bwMode="ltGray">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753227"/>
            <a:ext cx="7210394" cy="1080940"/>
          </a:xfrm>
        </p:spPr>
        <p:txBody>
          <a:bodyPr anchor="ct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a:xfrm>
            <a:off x="3514385" y="2336878"/>
            <a:ext cx="4206252"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10243" y="2336877"/>
            <a:ext cx="2842559" cy="3599317"/>
          </a:xfrm>
        </p:spPr>
        <p:txBody>
          <a:bodyPr anchor="ct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21D2575-FDE9-49BD-AD6E-C66F16A094AB}" type="datetimeFigureOut">
              <a:rPr lang="en-US" smtClean="0"/>
              <a:t>8/16/2022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930B19-CCAD-4848-A6D0-2CDA324B6E88}" type="slidenum">
              <a:rPr lang="en-US" smtClean="0"/>
              <a:t>‹#›</a:t>
            </a:fld>
            <a:endParaRPr lang="en-US" dirty="0"/>
          </a:p>
        </p:txBody>
      </p:sp>
    </p:spTree>
    <p:extLst>
      <p:ext uri="{BB962C8B-B14F-4D97-AF65-F5344CB8AC3E}">
        <p14:creationId xmlns:p14="http://schemas.microsoft.com/office/powerpoint/2010/main" val="1425465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10" name="Rectangle 9"/>
          <p:cNvSpPr/>
          <p:nvPr/>
        </p:nvSpPr>
        <p:spPr bwMode="ltGray">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5" y="753228"/>
            <a:ext cx="7210393" cy="1080938"/>
          </a:xfrm>
        </p:spPr>
        <p:txBody>
          <a:bodyPr anchor="ctr">
            <a:normAutofit/>
          </a:bodyPr>
          <a:lstStyle>
            <a:lvl1pPr>
              <a:defRPr sz="27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651252" y="2336874"/>
            <a:ext cx="4069387" cy="3599312"/>
          </a:xfrm>
          <a:noFill/>
          <a:ln>
            <a:noFill/>
          </a:ln>
          <a:effectLst>
            <a:outerShdw blurRad="76200" dist="63500" dir="5040000" algn="tl" rotWithShape="0">
              <a:srgbClr val="000000">
                <a:alpha val="41000"/>
              </a:srgbClr>
            </a:outerShdw>
          </a:effectLst>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Click icon to add picture</a:t>
            </a:r>
          </a:p>
        </p:txBody>
      </p:sp>
      <p:sp>
        <p:nvSpPr>
          <p:cNvPr id="4" name="Text Placeholder 3"/>
          <p:cNvSpPr>
            <a:spLocks noGrp="1"/>
          </p:cNvSpPr>
          <p:nvPr>
            <p:ph type="body" sz="half" idx="2"/>
          </p:nvPr>
        </p:nvSpPr>
        <p:spPr>
          <a:xfrm>
            <a:off x="510242" y="2336878"/>
            <a:ext cx="2907192" cy="3599315"/>
          </a:xfrm>
        </p:spPr>
        <p:txBody>
          <a:bodyPr anchor="ct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21D2575-FDE9-49BD-AD6E-C66F16A094AB}" type="datetimeFigureOut">
              <a:rPr lang="en-US" smtClean="0"/>
              <a:t>8/16/2022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930B19-CCAD-4848-A6D0-2CDA324B6E88}" type="slidenum">
              <a:rPr lang="en-US" smtClean="0"/>
              <a:t>‹#›</a:t>
            </a:fld>
            <a:endParaRPr lang="en-US" dirty="0"/>
          </a:p>
        </p:txBody>
      </p:sp>
    </p:spTree>
    <p:extLst>
      <p:ext uri="{BB962C8B-B14F-4D97-AF65-F5344CB8AC3E}">
        <p14:creationId xmlns:p14="http://schemas.microsoft.com/office/powerpoint/2010/main" val="741383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tint val="96000"/>
                <a:shade val="100000"/>
                <a:hueMod val="270000"/>
                <a:satMod val="200000"/>
                <a:lumMod val="128000"/>
              </a:schemeClr>
            </a:gs>
            <a:gs pos="76000">
              <a:schemeClr val="tx1"/>
            </a:gs>
            <a:gs pos="24000">
              <a:schemeClr val="tx1"/>
            </a:gs>
            <a:gs pos="100000">
              <a:schemeClr val="accent4">
                <a:lumMod val="50000"/>
              </a:schemeClr>
            </a:gs>
          </a:gsLst>
          <a:lin ang="2520000" scaled="0"/>
          <a:tileRect/>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10243" y="753228"/>
            <a:ext cx="7210396"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0243" y="2336873"/>
            <a:ext cx="7210396"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63236" y="5936192"/>
            <a:ext cx="2057400" cy="365125"/>
          </a:xfrm>
          <a:prstGeom prst="rect">
            <a:avLst/>
          </a:prstGeom>
        </p:spPr>
        <p:txBody>
          <a:bodyPr vert="horz" lIns="91440" tIns="45720" rIns="91440" bIns="45720" rtlCol="0" anchor="ctr"/>
          <a:lstStyle>
            <a:lvl1pPr algn="r">
              <a:defRPr sz="788">
                <a:solidFill>
                  <a:schemeClr val="tx1">
                    <a:tint val="75000"/>
                  </a:schemeClr>
                </a:solidFill>
              </a:defRPr>
            </a:lvl1pPr>
          </a:lstStyle>
          <a:p>
            <a:fld id="{521D2575-FDE9-49BD-AD6E-C66F16A094AB}" type="datetimeFigureOut">
              <a:rPr lang="en-US" smtClean="0"/>
              <a:t>8/16/2022</a:t>
            </a:fld>
            <a:endParaRPr lang="en-US" dirty="0"/>
          </a:p>
        </p:txBody>
      </p:sp>
      <p:sp>
        <p:nvSpPr>
          <p:cNvPr id="5" name="Footer Placeholder 4"/>
          <p:cNvSpPr>
            <a:spLocks noGrp="1"/>
          </p:cNvSpPr>
          <p:nvPr>
            <p:ph type="ftr" sz="quarter" idx="3"/>
          </p:nvPr>
        </p:nvSpPr>
        <p:spPr>
          <a:xfrm>
            <a:off x="510242" y="5936193"/>
            <a:ext cx="5152995" cy="365125"/>
          </a:xfrm>
          <a:prstGeom prst="rect">
            <a:avLst/>
          </a:prstGeom>
        </p:spPr>
        <p:txBody>
          <a:bodyPr vert="horz" lIns="91440" tIns="45720" rIns="91440" bIns="45720" rtlCol="0" anchor="ctr"/>
          <a:lstStyle>
            <a:lvl1pPr algn="l">
              <a:defRPr sz="78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047094" y="753232"/>
            <a:ext cx="865613" cy="1090789"/>
          </a:xfrm>
          <a:prstGeom prst="rect">
            <a:avLst/>
          </a:prstGeom>
        </p:spPr>
        <p:txBody>
          <a:bodyPr vert="horz" lIns="91440" tIns="45720" rIns="91440" bIns="45720" rtlCol="0" anchor="ctr"/>
          <a:lstStyle>
            <a:lvl1pPr algn="l">
              <a:defRPr sz="2700">
                <a:solidFill>
                  <a:schemeClr val="tx1">
                    <a:tint val="75000"/>
                  </a:schemeClr>
                </a:solidFill>
              </a:defRPr>
            </a:lvl1pPr>
          </a:lstStyle>
          <a:p>
            <a:fld id="{0C930B19-CCAD-4848-A6D0-2CDA324B6E88}" type="slidenum">
              <a:rPr lang="en-US" smtClean="0"/>
              <a:t>‹#›</a:t>
            </a:fld>
            <a:endParaRPr lang="en-US" dirty="0"/>
          </a:p>
        </p:txBody>
      </p:sp>
    </p:spTree>
    <p:extLst>
      <p:ext uri="{BB962C8B-B14F-4D97-AF65-F5344CB8AC3E}">
        <p14:creationId xmlns:p14="http://schemas.microsoft.com/office/powerpoint/2010/main" val="318971957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685783" rtl="0" eaLnBrk="1" latinLnBrk="0" hangingPunct="1">
        <a:lnSpc>
          <a:spcPct val="90000"/>
        </a:lnSpc>
        <a:spcBef>
          <a:spcPct val="0"/>
        </a:spcBef>
        <a:buNone/>
        <a:defRPr sz="27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tint val="96000"/>
                <a:shade val="100000"/>
                <a:hueMod val="270000"/>
                <a:satMod val="200000"/>
                <a:lumMod val="128000"/>
              </a:schemeClr>
            </a:gs>
            <a:gs pos="76000">
              <a:schemeClr val="tx1"/>
            </a:gs>
            <a:gs pos="24000">
              <a:schemeClr val="tx1"/>
            </a:gs>
            <a:gs pos="100000">
              <a:schemeClr val="accent4">
                <a:lumMod val="50000"/>
              </a:schemeClr>
            </a:gs>
          </a:gsLst>
          <a:lin ang="2520000" scaled="0"/>
          <a:tileRect/>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10243" y="753228"/>
            <a:ext cx="7210396"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0243" y="2336873"/>
            <a:ext cx="7210396"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63236" y="5936195"/>
            <a:ext cx="2057400" cy="365125"/>
          </a:xfrm>
          <a:prstGeom prst="rect">
            <a:avLst/>
          </a:prstGeom>
        </p:spPr>
        <p:txBody>
          <a:bodyPr vert="horz" lIns="91440" tIns="45720" rIns="91440" bIns="45720" rtlCol="0" anchor="ctr"/>
          <a:lstStyle>
            <a:lvl1pPr algn="r">
              <a:defRPr sz="788">
                <a:solidFill>
                  <a:schemeClr val="tx1">
                    <a:tint val="75000"/>
                  </a:schemeClr>
                </a:solidFill>
              </a:defRPr>
            </a:lvl1pPr>
          </a:lstStyle>
          <a:p>
            <a:fld id="{9D6E9DEC-419B-4CC5-A080-3B06BD5A8291}" type="datetimeFigureOut">
              <a:rPr lang="en-US" dirty="0"/>
              <a:t>8/16/2022</a:t>
            </a:fld>
            <a:endParaRPr lang="en-US" dirty="0"/>
          </a:p>
        </p:txBody>
      </p:sp>
      <p:sp>
        <p:nvSpPr>
          <p:cNvPr id="5" name="Footer Placeholder 4"/>
          <p:cNvSpPr>
            <a:spLocks noGrp="1"/>
          </p:cNvSpPr>
          <p:nvPr>
            <p:ph type="ftr" sz="quarter" idx="3"/>
          </p:nvPr>
        </p:nvSpPr>
        <p:spPr>
          <a:xfrm>
            <a:off x="510243" y="5936196"/>
            <a:ext cx="5152996" cy="365125"/>
          </a:xfrm>
          <a:prstGeom prst="rect">
            <a:avLst/>
          </a:prstGeom>
        </p:spPr>
        <p:txBody>
          <a:bodyPr vert="horz" lIns="91440" tIns="45720" rIns="91440" bIns="45720" rtlCol="0" anchor="ctr"/>
          <a:lstStyle>
            <a:lvl1pPr algn="l">
              <a:defRPr sz="78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047093" y="753235"/>
            <a:ext cx="865614" cy="1090789"/>
          </a:xfrm>
          <a:prstGeom prst="rect">
            <a:avLst/>
          </a:prstGeom>
        </p:spPr>
        <p:txBody>
          <a:bodyPr vert="horz" lIns="91440" tIns="45720" rIns="91440" bIns="45720" rtlCol="0" anchor="ctr"/>
          <a:lstStyle>
            <a:lvl1pPr algn="l">
              <a:defRPr sz="27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513624236"/>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dt="0"/>
  <p:txStyles>
    <p:titleStyle>
      <a:lvl1pPr algn="l" defTabSz="685754" rtl="0" eaLnBrk="1" latinLnBrk="0" hangingPunct="1">
        <a:lnSpc>
          <a:spcPct val="90000"/>
        </a:lnSpc>
        <a:spcBef>
          <a:spcPct val="0"/>
        </a:spcBef>
        <a:buNone/>
        <a:defRPr sz="2700" kern="1200">
          <a:solidFill>
            <a:schemeClr val="tx1"/>
          </a:solidFill>
          <a:latin typeface="+mj-lt"/>
          <a:ea typeface="+mj-ea"/>
          <a:cs typeface="+mj-cs"/>
        </a:defRPr>
      </a:lvl1pPr>
    </p:titleStyle>
    <p:bodyStyle>
      <a:lvl1pPr marL="171439" indent="-171439" algn="l" defTabSz="685754"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16" indent="-171439" algn="l" defTabSz="685754" rtl="0" eaLnBrk="1" latinLnBrk="0" hangingPunct="1">
        <a:lnSpc>
          <a:spcPct val="90000"/>
        </a:lnSpc>
        <a:spcBef>
          <a:spcPts val="376"/>
        </a:spcBef>
        <a:buFont typeface="Arial" panose="020B0604020202020204" pitchFamily="34" charset="0"/>
        <a:buChar char="•"/>
        <a:defRPr sz="1500" kern="1200">
          <a:solidFill>
            <a:schemeClr val="tx1"/>
          </a:solidFill>
          <a:latin typeface="+mn-lt"/>
          <a:ea typeface="+mn-ea"/>
          <a:cs typeface="+mn-cs"/>
        </a:defRPr>
      </a:lvl2pPr>
      <a:lvl3pPr marL="857192" indent="-171439" algn="l" defTabSz="685754"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3pPr>
      <a:lvl4pPr marL="1200069" indent="-171439" algn="l" defTabSz="685754" rtl="0" eaLnBrk="1" latinLnBrk="0" hangingPunct="1">
        <a:lnSpc>
          <a:spcPct val="90000"/>
        </a:lnSpc>
        <a:spcBef>
          <a:spcPts val="376"/>
        </a:spcBef>
        <a:buFont typeface="Arial" panose="020B0604020202020204" pitchFamily="34" charset="0"/>
        <a:buChar char="•"/>
        <a:defRPr sz="1200" kern="1200">
          <a:solidFill>
            <a:schemeClr val="tx1"/>
          </a:solidFill>
          <a:latin typeface="+mn-lt"/>
          <a:ea typeface="+mn-ea"/>
          <a:cs typeface="+mn-cs"/>
        </a:defRPr>
      </a:lvl4pPr>
      <a:lvl5pPr marL="1542947" indent="-171439" algn="l" defTabSz="685754" rtl="0" eaLnBrk="1" latinLnBrk="0" hangingPunct="1">
        <a:lnSpc>
          <a:spcPct val="90000"/>
        </a:lnSpc>
        <a:spcBef>
          <a:spcPts val="376"/>
        </a:spcBef>
        <a:buFont typeface="Arial" panose="020B0604020202020204" pitchFamily="34" charset="0"/>
        <a:buChar char="•"/>
        <a:defRPr sz="1200" kern="1200">
          <a:solidFill>
            <a:schemeClr val="tx1"/>
          </a:solidFill>
          <a:latin typeface="+mn-lt"/>
          <a:ea typeface="+mn-ea"/>
          <a:cs typeface="+mn-cs"/>
        </a:defRPr>
      </a:lvl5pPr>
      <a:lvl6pPr marL="1885823" indent="-171439" algn="l" defTabSz="685754" rtl="0" eaLnBrk="1" latinLnBrk="0" hangingPunct="1">
        <a:lnSpc>
          <a:spcPct val="90000"/>
        </a:lnSpc>
        <a:spcBef>
          <a:spcPts val="376"/>
        </a:spcBef>
        <a:buFont typeface="Arial" panose="020B0604020202020204" pitchFamily="34" charset="0"/>
        <a:buChar char="•"/>
        <a:defRPr sz="1050" kern="1200">
          <a:solidFill>
            <a:schemeClr val="tx1"/>
          </a:solidFill>
          <a:latin typeface="+mn-lt"/>
          <a:ea typeface="+mn-ea"/>
          <a:cs typeface="+mn-cs"/>
        </a:defRPr>
      </a:lvl6pPr>
      <a:lvl7pPr marL="2228700" indent="-171439" algn="l" defTabSz="685754" rtl="0" eaLnBrk="1" latinLnBrk="0" hangingPunct="1">
        <a:lnSpc>
          <a:spcPct val="90000"/>
        </a:lnSpc>
        <a:spcBef>
          <a:spcPts val="376"/>
        </a:spcBef>
        <a:buFont typeface="Arial" panose="020B0604020202020204" pitchFamily="34" charset="0"/>
        <a:buChar char="•"/>
        <a:defRPr sz="1050" kern="1200">
          <a:solidFill>
            <a:schemeClr val="tx1"/>
          </a:solidFill>
          <a:latin typeface="+mn-lt"/>
          <a:ea typeface="+mn-ea"/>
          <a:cs typeface="+mn-cs"/>
        </a:defRPr>
      </a:lvl7pPr>
      <a:lvl8pPr marL="2571577" indent="-171439" algn="l" defTabSz="685754" rtl="0" eaLnBrk="1" latinLnBrk="0" hangingPunct="1">
        <a:lnSpc>
          <a:spcPct val="90000"/>
        </a:lnSpc>
        <a:spcBef>
          <a:spcPts val="376"/>
        </a:spcBef>
        <a:buFont typeface="Arial" panose="020B0604020202020204" pitchFamily="34" charset="0"/>
        <a:buChar char="•"/>
        <a:defRPr sz="1050" kern="1200">
          <a:solidFill>
            <a:schemeClr val="tx1"/>
          </a:solidFill>
          <a:latin typeface="+mn-lt"/>
          <a:ea typeface="+mn-ea"/>
          <a:cs typeface="+mn-cs"/>
        </a:defRPr>
      </a:lvl8pPr>
      <a:lvl9pPr marL="2914454" indent="-171439" algn="l" defTabSz="685754" rtl="0" eaLnBrk="1" latinLnBrk="0" hangingPunct="1">
        <a:lnSpc>
          <a:spcPct val="90000"/>
        </a:lnSpc>
        <a:spcBef>
          <a:spcPts val="376"/>
        </a:spcBef>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685754" rtl="0" eaLnBrk="1" latinLnBrk="0" hangingPunct="1">
        <a:defRPr sz="1350" kern="1200">
          <a:solidFill>
            <a:schemeClr val="tx1"/>
          </a:solidFill>
          <a:latin typeface="+mn-lt"/>
          <a:ea typeface="+mn-ea"/>
          <a:cs typeface="+mn-cs"/>
        </a:defRPr>
      </a:lvl1pPr>
      <a:lvl2pPr marL="342878" algn="l" defTabSz="685754" rtl="0" eaLnBrk="1" latinLnBrk="0" hangingPunct="1">
        <a:defRPr sz="1350" kern="1200">
          <a:solidFill>
            <a:schemeClr val="tx1"/>
          </a:solidFill>
          <a:latin typeface="+mn-lt"/>
          <a:ea typeface="+mn-ea"/>
          <a:cs typeface="+mn-cs"/>
        </a:defRPr>
      </a:lvl2pPr>
      <a:lvl3pPr marL="685754" algn="l" defTabSz="685754" rtl="0" eaLnBrk="1" latinLnBrk="0" hangingPunct="1">
        <a:defRPr sz="1350" kern="1200">
          <a:solidFill>
            <a:schemeClr val="tx1"/>
          </a:solidFill>
          <a:latin typeface="+mn-lt"/>
          <a:ea typeface="+mn-ea"/>
          <a:cs typeface="+mn-cs"/>
        </a:defRPr>
      </a:lvl3pPr>
      <a:lvl4pPr marL="1028631" algn="l" defTabSz="685754" rtl="0" eaLnBrk="1" latinLnBrk="0" hangingPunct="1">
        <a:defRPr sz="1350" kern="1200">
          <a:solidFill>
            <a:schemeClr val="tx1"/>
          </a:solidFill>
          <a:latin typeface="+mn-lt"/>
          <a:ea typeface="+mn-ea"/>
          <a:cs typeface="+mn-cs"/>
        </a:defRPr>
      </a:lvl4pPr>
      <a:lvl5pPr marL="1371508" algn="l" defTabSz="685754" rtl="0" eaLnBrk="1" latinLnBrk="0" hangingPunct="1">
        <a:defRPr sz="1350" kern="1200">
          <a:solidFill>
            <a:schemeClr val="tx1"/>
          </a:solidFill>
          <a:latin typeface="+mn-lt"/>
          <a:ea typeface="+mn-ea"/>
          <a:cs typeface="+mn-cs"/>
        </a:defRPr>
      </a:lvl5pPr>
      <a:lvl6pPr marL="1714385" algn="l" defTabSz="685754" rtl="0" eaLnBrk="1" latinLnBrk="0" hangingPunct="1">
        <a:defRPr sz="1350" kern="1200">
          <a:solidFill>
            <a:schemeClr val="tx1"/>
          </a:solidFill>
          <a:latin typeface="+mn-lt"/>
          <a:ea typeface="+mn-ea"/>
          <a:cs typeface="+mn-cs"/>
        </a:defRPr>
      </a:lvl6pPr>
      <a:lvl7pPr marL="2057261" algn="l" defTabSz="685754" rtl="0" eaLnBrk="1" latinLnBrk="0" hangingPunct="1">
        <a:defRPr sz="1350" kern="1200">
          <a:solidFill>
            <a:schemeClr val="tx1"/>
          </a:solidFill>
          <a:latin typeface="+mn-lt"/>
          <a:ea typeface="+mn-ea"/>
          <a:cs typeface="+mn-cs"/>
        </a:defRPr>
      </a:lvl7pPr>
      <a:lvl8pPr marL="2400138" algn="l" defTabSz="685754" rtl="0" eaLnBrk="1" latinLnBrk="0" hangingPunct="1">
        <a:defRPr sz="1350" kern="1200">
          <a:solidFill>
            <a:schemeClr val="tx1"/>
          </a:solidFill>
          <a:latin typeface="+mn-lt"/>
          <a:ea typeface="+mn-ea"/>
          <a:cs typeface="+mn-cs"/>
        </a:defRPr>
      </a:lvl8pPr>
      <a:lvl9pPr marL="2743016" algn="l" defTabSz="685754"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mailto:bvestal@argus-realestate.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g"/><Relationship Id="rId3" Type="http://schemas.openxmlformats.org/officeDocument/2006/relationships/image" Target="../media/image9.emf"/><Relationship Id="rId7" Type="http://schemas.openxmlformats.org/officeDocument/2006/relationships/image" Target="../media/image13.png"/><Relationship Id="rId12" Type="http://schemas.openxmlformats.org/officeDocument/2006/relationships/image" Target="../media/image18.emf"/><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12.emf"/><Relationship Id="rId11" Type="http://schemas.openxmlformats.org/officeDocument/2006/relationships/image" Target="../media/image17.jpeg"/><Relationship Id="rId5" Type="http://schemas.openxmlformats.org/officeDocument/2006/relationships/image" Target="../media/image11.emf"/><Relationship Id="rId10" Type="http://schemas.openxmlformats.org/officeDocument/2006/relationships/image" Target="../media/image16.png"/><Relationship Id="rId4" Type="http://schemas.openxmlformats.org/officeDocument/2006/relationships/image" Target="../media/image10.emf"/><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FB2DE-FAA2-4FFD-A7FE-BC78FDF2F9B1}"/>
              </a:ext>
            </a:extLst>
          </p:cNvPr>
          <p:cNvSpPr>
            <a:spLocks noGrp="1"/>
          </p:cNvSpPr>
          <p:nvPr>
            <p:ph type="ctrTitle"/>
          </p:nvPr>
        </p:nvSpPr>
        <p:spPr>
          <a:xfrm>
            <a:off x="510243" y="2830882"/>
            <a:ext cx="5604809" cy="1628384"/>
          </a:xfrm>
        </p:spPr>
        <p:txBody>
          <a:bodyPr anchor="ctr"/>
          <a:lstStyle/>
          <a:p>
            <a:pPr>
              <a:lnSpc>
                <a:spcPct val="120000"/>
              </a:lnSpc>
            </a:pPr>
            <a:r>
              <a:rPr lang="en-US" sz="4400" dirty="0"/>
              <a:t>Change is in the Air!</a:t>
            </a:r>
            <a:br>
              <a:rPr lang="en-US" sz="4400" dirty="0"/>
            </a:br>
            <a:r>
              <a:rPr lang="en-US" sz="2400" i="1" dirty="0"/>
              <a:t>Market Update</a:t>
            </a:r>
          </a:p>
        </p:txBody>
      </p:sp>
      <p:sp>
        <p:nvSpPr>
          <p:cNvPr id="3" name="Subtitle 2">
            <a:extLst>
              <a:ext uri="{FF2B5EF4-FFF2-40B4-BE49-F238E27FC236}">
                <a16:creationId xmlns:a16="http://schemas.microsoft.com/office/drawing/2014/main" id="{DA2687CF-9AFC-4C31-A47A-8599CB9C9F76}"/>
              </a:ext>
            </a:extLst>
          </p:cNvPr>
          <p:cNvSpPr>
            <a:spLocks noGrp="1"/>
          </p:cNvSpPr>
          <p:nvPr>
            <p:ph type="subTitle" idx="1"/>
          </p:nvPr>
        </p:nvSpPr>
        <p:spPr>
          <a:xfrm>
            <a:off x="510243" y="4692967"/>
            <a:ext cx="5761161" cy="1432260"/>
          </a:xfrm>
        </p:spPr>
        <p:txBody>
          <a:bodyPr>
            <a:normAutofit fontScale="92500" lnSpcReduction="10000"/>
          </a:bodyPr>
          <a:lstStyle/>
          <a:p>
            <a:r>
              <a:rPr lang="en-US" sz="2400" dirty="0">
                <a:solidFill>
                  <a:schemeClr val="bg1"/>
                </a:solidFill>
              </a:rPr>
              <a:t>Ben Vestal</a:t>
            </a:r>
          </a:p>
          <a:p>
            <a:r>
              <a:rPr lang="en-US" sz="2400" dirty="0">
                <a:solidFill>
                  <a:schemeClr val="bg1"/>
                </a:solidFill>
              </a:rPr>
              <a:t>Argus Self Storage Advisors</a:t>
            </a:r>
          </a:p>
          <a:p>
            <a:endParaRPr lang="en-US" sz="2400" dirty="0">
              <a:solidFill>
                <a:schemeClr val="bg1"/>
              </a:solidFill>
            </a:endParaRPr>
          </a:p>
          <a:p>
            <a:r>
              <a:rPr lang="en-US" sz="1900" dirty="0">
                <a:solidFill>
                  <a:schemeClr val="bg1"/>
                </a:solidFill>
              </a:rPr>
              <a:t>August 18, 2022</a:t>
            </a:r>
          </a:p>
        </p:txBody>
      </p:sp>
    </p:spTree>
    <p:extLst>
      <p:ext uri="{BB962C8B-B14F-4D97-AF65-F5344CB8AC3E}">
        <p14:creationId xmlns:p14="http://schemas.microsoft.com/office/powerpoint/2010/main" val="4074872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5C36F-9017-4F0D-92C3-270150D03CE2}"/>
              </a:ext>
            </a:extLst>
          </p:cNvPr>
          <p:cNvSpPr>
            <a:spLocks noGrp="1"/>
          </p:cNvSpPr>
          <p:nvPr>
            <p:ph type="title"/>
          </p:nvPr>
        </p:nvSpPr>
        <p:spPr/>
        <p:txBody>
          <a:bodyPr>
            <a:normAutofit/>
          </a:bodyPr>
          <a:lstStyle/>
          <a:p>
            <a:pPr marL="514350" indent="-514350"/>
            <a:r>
              <a:rPr lang="en-US" sz="3200" dirty="0"/>
              <a:t>2.	Capital Markets are Fluid, but Moving</a:t>
            </a:r>
          </a:p>
        </p:txBody>
      </p:sp>
      <p:graphicFrame>
        <p:nvGraphicFramePr>
          <p:cNvPr id="4" name="Chart 3">
            <a:extLst>
              <a:ext uri="{FF2B5EF4-FFF2-40B4-BE49-F238E27FC236}">
                <a16:creationId xmlns:a16="http://schemas.microsoft.com/office/drawing/2014/main" id="{8B275CF7-EEC1-D28A-7A4A-B1FBA339D480}"/>
              </a:ext>
            </a:extLst>
          </p:cNvPr>
          <p:cNvGraphicFramePr>
            <a:graphicFrameLocks/>
          </p:cNvGraphicFramePr>
          <p:nvPr>
            <p:extLst>
              <p:ext uri="{D42A27DB-BD31-4B8C-83A1-F6EECF244321}">
                <p14:modId xmlns:p14="http://schemas.microsoft.com/office/powerpoint/2010/main" val="1696248164"/>
              </p:ext>
            </p:extLst>
          </p:nvPr>
        </p:nvGraphicFramePr>
        <p:xfrm>
          <a:off x="777240" y="2223264"/>
          <a:ext cx="7796826" cy="41023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8463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5C36F-9017-4F0D-92C3-270150D03CE2}"/>
              </a:ext>
            </a:extLst>
          </p:cNvPr>
          <p:cNvSpPr>
            <a:spLocks noGrp="1"/>
          </p:cNvSpPr>
          <p:nvPr>
            <p:ph type="title"/>
          </p:nvPr>
        </p:nvSpPr>
        <p:spPr/>
        <p:txBody>
          <a:bodyPr>
            <a:normAutofit/>
          </a:bodyPr>
          <a:lstStyle/>
          <a:p>
            <a:pPr marL="514350" indent="-514350"/>
            <a:r>
              <a:rPr lang="en-US" sz="3200" dirty="0"/>
              <a:t>2.	Capital Markets are Fluid, but Moving</a:t>
            </a:r>
          </a:p>
        </p:txBody>
      </p:sp>
      <p:sp>
        <p:nvSpPr>
          <p:cNvPr id="4" name="Content Placeholder 2">
            <a:extLst>
              <a:ext uri="{FF2B5EF4-FFF2-40B4-BE49-F238E27FC236}">
                <a16:creationId xmlns:a16="http://schemas.microsoft.com/office/drawing/2014/main" id="{3DC80FD0-0E32-5342-E7AA-97EDA69A80BB}"/>
              </a:ext>
            </a:extLst>
          </p:cNvPr>
          <p:cNvSpPr>
            <a:spLocks noGrp="1"/>
          </p:cNvSpPr>
          <p:nvPr>
            <p:ph idx="1"/>
          </p:nvPr>
        </p:nvSpPr>
        <p:spPr>
          <a:xfrm>
            <a:off x="519830" y="2025191"/>
            <a:ext cx="3986408" cy="511678"/>
          </a:xfrm>
        </p:spPr>
        <p:txBody>
          <a:bodyPr>
            <a:normAutofit/>
          </a:bodyPr>
          <a:lstStyle/>
          <a:p>
            <a:pPr>
              <a:lnSpc>
                <a:spcPct val="110000"/>
              </a:lnSpc>
              <a:spcAft>
                <a:spcPts val="600"/>
              </a:spcAft>
            </a:pPr>
            <a:r>
              <a:rPr lang="en-US" dirty="0">
                <a:solidFill>
                  <a:schemeClr val="bg1"/>
                </a:solidFill>
              </a:rPr>
              <a:t>Summary of Indices and Spreads</a:t>
            </a:r>
          </a:p>
        </p:txBody>
      </p:sp>
      <p:pic>
        <p:nvPicPr>
          <p:cNvPr id="5" name="Picture 4">
            <a:extLst>
              <a:ext uri="{FF2B5EF4-FFF2-40B4-BE49-F238E27FC236}">
                <a16:creationId xmlns:a16="http://schemas.microsoft.com/office/drawing/2014/main" id="{F79459A9-FCBF-05CE-F0C6-3898E0E55404}"/>
              </a:ext>
            </a:extLst>
          </p:cNvPr>
          <p:cNvPicPr preferRelativeResize="0">
            <a:picLocks noChangeAspect="1"/>
          </p:cNvPicPr>
          <p:nvPr/>
        </p:nvPicPr>
        <p:blipFill>
          <a:blip r:embed="rId2"/>
          <a:stretch>
            <a:fillRect/>
          </a:stretch>
        </p:blipFill>
        <p:spPr>
          <a:xfrm>
            <a:off x="3907672" y="6219057"/>
            <a:ext cx="2692517" cy="565438"/>
          </a:xfrm>
          <a:prstGeom prst="rect">
            <a:avLst/>
          </a:prstGeom>
        </p:spPr>
      </p:pic>
      <p:pic>
        <p:nvPicPr>
          <p:cNvPr id="6" name="Picture 5">
            <a:extLst>
              <a:ext uri="{FF2B5EF4-FFF2-40B4-BE49-F238E27FC236}">
                <a16:creationId xmlns:a16="http://schemas.microsoft.com/office/drawing/2014/main" id="{9CE7E30C-C704-AA95-FF6C-A3665F883878}"/>
              </a:ext>
            </a:extLst>
          </p:cNvPr>
          <p:cNvPicPr>
            <a:picLocks noChangeAspect="1"/>
          </p:cNvPicPr>
          <p:nvPr/>
        </p:nvPicPr>
        <p:blipFill>
          <a:blip r:embed="rId3"/>
          <a:stretch>
            <a:fillRect/>
          </a:stretch>
        </p:blipFill>
        <p:spPr>
          <a:xfrm>
            <a:off x="636373" y="6089165"/>
            <a:ext cx="1507532" cy="735712"/>
          </a:xfrm>
          <a:prstGeom prst="rect">
            <a:avLst/>
          </a:prstGeom>
        </p:spPr>
      </p:pic>
      <p:pic>
        <p:nvPicPr>
          <p:cNvPr id="7" name="Picture 6">
            <a:extLst>
              <a:ext uri="{FF2B5EF4-FFF2-40B4-BE49-F238E27FC236}">
                <a16:creationId xmlns:a16="http://schemas.microsoft.com/office/drawing/2014/main" id="{07771210-F170-737A-E8AA-A831A5816B0D}"/>
              </a:ext>
            </a:extLst>
          </p:cNvPr>
          <p:cNvPicPr>
            <a:picLocks noChangeAspect="1"/>
          </p:cNvPicPr>
          <p:nvPr/>
        </p:nvPicPr>
        <p:blipFill>
          <a:blip r:embed="rId4"/>
          <a:stretch>
            <a:fillRect/>
          </a:stretch>
        </p:blipFill>
        <p:spPr>
          <a:xfrm>
            <a:off x="2212160" y="6089165"/>
            <a:ext cx="1457966" cy="735712"/>
          </a:xfrm>
          <a:prstGeom prst="rect">
            <a:avLst/>
          </a:prstGeom>
        </p:spPr>
      </p:pic>
      <p:graphicFrame>
        <p:nvGraphicFramePr>
          <p:cNvPr id="8" name="Table 8">
            <a:extLst>
              <a:ext uri="{FF2B5EF4-FFF2-40B4-BE49-F238E27FC236}">
                <a16:creationId xmlns:a16="http://schemas.microsoft.com/office/drawing/2014/main" id="{A9E25336-1864-849D-1723-6DC193516DAF}"/>
              </a:ext>
            </a:extLst>
          </p:cNvPr>
          <p:cNvGraphicFramePr>
            <a:graphicFrameLocks noGrp="1"/>
          </p:cNvGraphicFramePr>
          <p:nvPr>
            <p:extLst>
              <p:ext uri="{D42A27DB-BD31-4B8C-83A1-F6EECF244321}">
                <p14:modId xmlns:p14="http://schemas.microsoft.com/office/powerpoint/2010/main" val="112590627"/>
              </p:ext>
            </p:extLst>
          </p:nvPr>
        </p:nvGraphicFramePr>
        <p:xfrm>
          <a:off x="370855" y="2374234"/>
          <a:ext cx="8503832" cy="3718560"/>
        </p:xfrm>
        <a:graphic>
          <a:graphicData uri="http://schemas.openxmlformats.org/drawingml/2006/table">
            <a:tbl>
              <a:tblPr firstRow="1" bandRow="1">
                <a:tableStyleId>{5C22544A-7EE6-4342-B048-85BDC9FD1C3A}</a:tableStyleId>
              </a:tblPr>
              <a:tblGrid>
                <a:gridCol w="1665206">
                  <a:extLst>
                    <a:ext uri="{9D8B030D-6E8A-4147-A177-3AD203B41FA5}">
                      <a16:colId xmlns:a16="http://schemas.microsoft.com/office/drawing/2014/main" val="1469603756"/>
                    </a:ext>
                  </a:extLst>
                </a:gridCol>
                <a:gridCol w="892338">
                  <a:extLst>
                    <a:ext uri="{9D8B030D-6E8A-4147-A177-3AD203B41FA5}">
                      <a16:colId xmlns:a16="http://schemas.microsoft.com/office/drawing/2014/main" val="333545848"/>
                    </a:ext>
                  </a:extLst>
                </a:gridCol>
                <a:gridCol w="925343">
                  <a:extLst>
                    <a:ext uri="{9D8B030D-6E8A-4147-A177-3AD203B41FA5}">
                      <a16:colId xmlns:a16="http://schemas.microsoft.com/office/drawing/2014/main" val="1674189533"/>
                    </a:ext>
                  </a:extLst>
                </a:gridCol>
                <a:gridCol w="976750">
                  <a:extLst>
                    <a:ext uri="{9D8B030D-6E8A-4147-A177-3AD203B41FA5}">
                      <a16:colId xmlns:a16="http://schemas.microsoft.com/office/drawing/2014/main" val="1913635175"/>
                    </a:ext>
                  </a:extLst>
                </a:gridCol>
                <a:gridCol w="1869964">
                  <a:extLst>
                    <a:ext uri="{9D8B030D-6E8A-4147-A177-3AD203B41FA5}">
                      <a16:colId xmlns:a16="http://schemas.microsoft.com/office/drawing/2014/main" val="294557320"/>
                    </a:ext>
                  </a:extLst>
                </a:gridCol>
                <a:gridCol w="1150251">
                  <a:extLst>
                    <a:ext uri="{9D8B030D-6E8A-4147-A177-3AD203B41FA5}">
                      <a16:colId xmlns:a16="http://schemas.microsoft.com/office/drawing/2014/main" val="4047757850"/>
                    </a:ext>
                  </a:extLst>
                </a:gridCol>
                <a:gridCol w="1023980">
                  <a:extLst>
                    <a:ext uri="{9D8B030D-6E8A-4147-A177-3AD203B41FA5}">
                      <a16:colId xmlns:a16="http://schemas.microsoft.com/office/drawing/2014/main" val="3436728404"/>
                    </a:ext>
                  </a:extLst>
                </a:gridCol>
              </a:tblGrid>
              <a:tr h="426720">
                <a:tc>
                  <a:txBody>
                    <a:bodyPr/>
                    <a:lstStyle/>
                    <a:p>
                      <a:endParaRPr lang="en-US" sz="1000" dirty="0"/>
                    </a:p>
                  </a:txBody>
                  <a:tcPr/>
                </a:tc>
                <a:tc>
                  <a:txBody>
                    <a:bodyPr/>
                    <a:lstStyle/>
                    <a:p>
                      <a:pPr algn="ctr"/>
                      <a:r>
                        <a:rPr lang="en-US" sz="1000" dirty="0"/>
                        <a:t>1/1/2022</a:t>
                      </a:r>
                    </a:p>
                  </a:txBody>
                  <a:tcPr anchor="ctr"/>
                </a:tc>
                <a:tc>
                  <a:txBody>
                    <a:bodyPr/>
                    <a:lstStyle/>
                    <a:p>
                      <a:pPr algn="ctr"/>
                      <a:r>
                        <a:rPr lang="en-US" sz="1000" dirty="0"/>
                        <a:t>8/15/2022</a:t>
                      </a:r>
                    </a:p>
                  </a:txBody>
                  <a:tcPr anchor="ctr"/>
                </a:tc>
                <a:tc>
                  <a:txBody>
                    <a:bodyPr/>
                    <a:lstStyle/>
                    <a:p>
                      <a:pPr algn="ctr"/>
                      <a:r>
                        <a:rPr lang="en-US" sz="1000" dirty="0"/>
                        <a:t>Increase</a:t>
                      </a:r>
                    </a:p>
                  </a:txBody>
                  <a:tcPr anchor="ctr"/>
                </a:tc>
                <a:tc>
                  <a:txBody>
                    <a:bodyPr/>
                    <a:lstStyle/>
                    <a:p>
                      <a:pPr algn="ctr"/>
                      <a:r>
                        <a:rPr lang="en-US" sz="1000" dirty="0"/>
                        <a:t>Permanent/Construction Spreads</a:t>
                      </a:r>
                    </a:p>
                  </a:txBody>
                  <a:tcPr anchor="ctr"/>
                </a:tc>
                <a:tc>
                  <a:txBody>
                    <a:bodyPr/>
                    <a:lstStyle/>
                    <a:p>
                      <a:pPr algn="ctr"/>
                      <a:r>
                        <a:rPr lang="en-US" sz="1000" dirty="0"/>
                        <a:t>Bridge Spreads</a:t>
                      </a:r>
                    </a:p>
                  </a:txBody>
                  <a:tcPr anchor="ctr"/>
                </a:tc>
                <a:tc>
                  <a:txBody>
                    <a:bodyPr/>
                    <a:lstStyle/>
                    <a:p>
                      <a:pPr algn="ctr"/>
                      <a:r>
                        <a:rPr lang="en-US" sz="1000" dirty="0"/>
                        <a:t>Interest Rates Today</a:t>
                      </a:r>
                    </a:p>
                  </a:txBody>
                  <a:tcPr anchor="ctr"/>
                </a:tc>
                <a:extLst>
                  <a:ext uri="{0D108BD9-81ED-4DB2-BD59-A6C34878D82A}">
                    <a16:rowId xmlns:a16="http://schemas.microsoft.com/office/drawing/2014/main" val="3448590376"/>
                  </a:ext>
                </a:extLst>
              </a:tr>
              <a:tr h="274320">
                <a:tc gridSpan="7">
                  <a:txBody>
                    <a:bodyPr/>
                    <a:lstStyle/>
                    <a:p>
                      <a:pPr algn="ctr"/>
                      <a:r>
                        <a:rPr lang="en-US" sz="1000" b="1" dirty="0"/>
                        <a:t>Variable Rate (likely additional rate hikes near term)</a:t>
                      </a:r>
                    </a:p>
                  </a:txBody>
                  <a:tcPr anchor="ctr"/>
                </a:tc>
                <a:tc hMerge="1">
                  <a:txBody>
                    <a:bodyPr/>
                    <a:lstStyle/>
                    <a:p>
                      <a:pPr algn="ctr"/>
                      <a:endParaRPr lang="en-US" sz="1100" dirty="0"/>
                    </a:p>
                  </a:txBody>
                  <a:tcPr anchor="ctr"/>
                </a:tc>
                <a:tc hMerge="1">
                  <a:txBody>
                    <a:bodyPr/>
                    <a:lstStyle/>
                    <a:p>
                      <a:pPr algn="ctr"/>
                      <a:endParaRPr lang="en-US" sz="1100" dirty="0"/>
                    </a:p>
                  </a:txBody>
                  <a:tcPr anchor="ctr"/>
                </a:tc>
                <a:tc hMerge="1">
                  <a:txBody>
                    <a:bodyPr/>
                    <a:lstStyle/>
                    <a:p>
                      <a:pPr algn="ctr"/>
                      <a:endParaRPr lang="en-US" sz="1100"/>
                    </a:p>
                  </a:txBody>
                  <a:tcPr anchor="ctr"/>
                </a:tc>
                <a:tc hMerge="1">
                  <a:txBody>
                    <a:bodyPr/>
                    <a:lstStyle/>
                    <a:p>
                      <a:pPr algn="ctr"/>
                      <a:endParaRPr lang="en-US" sz="1100" dirty="0"/>
                    </a:p>
                  </a:txBody>
                  <a:tcPr anchor="ctr"/>
                </a:tc>
                <a:tc hMerge="1">
                  <a:txBody>
                    <a:bodyPr/>
                    <a:lstStyle/>
                    <a:p>
                      <a:pPr algn="ctr"/>
                      <a:endParaRPr lang="en-US" sz="1100"/>
                    </a:p>
                  </a:txBody>
                  <a:tcPr anchor="ctr"/>
                </a:tc>
                <a:tc hMerge="1">
                  <a:txBody>
                    <a:bodyPr/>
                    <a:lstStyle/>
                    <a:p>
                      <a:pPr algn="ctr"/>
                      <a:endParaRPr lang="en-US" sz="1100" dirty="0"/>
                    </a:p>
                  </a:txBody>
                  <a:tcPr anchor="ctr"/>
                </a:tc>
                <a:extLst>
                  <a:ext uri="{0D108BD9-81ED-4DB2-BD59-A6C34878D82A}">
                    <a16:rowId xmlns:a16="http://schemas.microsoft.com/office/drawing/2014/main" val="1024263963"/>
                  </a:ext>
                </a:extLst>
              </a:tr>
              <a:tr h="274320">
                <a:tc>
                  <a:txBody>
                    <a:bodyPr/>
                    <a:lstStyle/>
                    <a:p>
                      <a:r>
                        <a:rPr lang="en-US" sz="1000" b="1" dirty="0"/>
                        <a:t>Fed Fund Rate</a:t>
                      </a:r>
                    </a:p>
                  </a:txBody>
                  <a:tcPr anchor="ctr"/>
                </a:tc>
                <a:tc>
                  <a:txBody>
                    <a:bodyPr/>
                    <a:lstStyle/>
                    <a:p>
                      <a:pPr algn="ctr"/>
                      <a:r>
                        <a:rPr lang="en-US" sz="1000" dirty="0"/>
                        <a:t>0.08%</a:t>
                      </a:r>
                    </a:p>
                  </a:txBody>
                  <a:tcPr anchor="ctr"/>
                </a:tc>
                <a:tc>
                  <a:txBody>
                    <a:bodyPr/>
                    <a:lstStyle/>
                    <a:p>
                      <a:pPr algn="ctr"/>
                      <a:r>
                        <a:rPr lang="en-US" sz="1000" dirty="0"/>
                        <a:t>2.33%</a:t>
                      </a:r>
                    </a:p>
                  </a:txBody>
                  <a:tcPr anchor="ctr"/>
                </a:tc>
                <a:tc>
                  <a:txBody>
                    <a:bodyPr/>
                    <a:lstStyle/>
                    <a:p>
                      <a:pPr algn="ctr"/>
                      <a:r>
                        <a:rPr lang="en-US" sz="1000" dirty="0"/>
                        <a:t>2.25%</a:t>
                      </a:r>
                    </a:p>
                  </a:txBody>
                  <a:tcPr anchor="ctr"/>
                </a:tc>
                <a:tc>
                  <a:txBody>
                    <a:bodyPr/>
                    <a:lstStyle/>
                    <a:p>
                      <a:pPr algn="ctr"/>
                      <a:endParaRPr lang="en-US" sz="1000" dirty="0"/>
                    </a:p>
                  </a:txBody>
                  <a:tcPr anchor="ctr"/>
                </a:tc>
                <a:tc>
                  <a:txBody>
                    <a:bodyPr/>
                    <a:lstStyle/>
                    <a:p>
                      <a:pPr algn="ctr"/>
                      <a:endParaRPr lang="en-US" sz="1000" dirty="0"/>
                    </a:p>
                  </a:txBody>
                  <a:tcPr anchor="ctr"/>
                </a:tc>
                <a:tc>
                  <a:txBody>
                    <a:bodyPr/>
                    <a:lstStyle/>
                    <a:p>
                      <a:pPr algn="ctr"/>
                      <a:endParaRPr lang="en-US" sz="1000"/>
                    </a:p>
                  </a:txBody>
                  <a:tcPr anchor="ctr"/>
                </a:tc>
                <a:extLst>
                  <a:ext uri="{0D108BD9-81ED-4DB2-BD59-A6C34878D82A}">
                    <a16:rowId xmlns:a16="http://schemas.microsoft.com/office/drawing/2014/main" val="3954309086"/>
                  </a:ext>
                </a:extLst>
              </a:tr>
              <a:tr h="274320">
                <a:tc>
                  <a:txBody>
                    <a:bodyPr/>
                    <a:lstStyle/>
                    <a:p>
                      <a:r>
                        <a:rPr lang="en-US" sz="1000" b="1" dirty="0"/>
                        <a:t>Prime</a:t>
                      </a:r>
                    </a:p>
                  </a:txBody>
                  <a:tcPr anchor="ctr"/>
                </a:tc>
                <a:tc>
                  <a:txBody>
                    <a:bodyPr/>
                    <a:lstStyle/>
                    <a:p>
                      <a:pPr algn="ctr"/>
                      <a:r>
                        <a:rPr lang="en-US" sz="1000" dirty="0"/>
                        <a:t>3.25%</a:t>
                      </a:r>
                    </a:p>
                  </a:txBody>
                  <a:tcPr anchor="ctr"/>
                </a:tc>
                <a:tc>
                  <a:txBody>
                    <a:bodyPr/>
                    <a:lstStyle/>
                    <a:p>
                      <a:pPr algn="ctr"/>
                      <a:r>
                        <a:rPr lang="en-US" sz="1000" dirty="0"/>
                        <a:t>5.50%</a:t>
                      </a:r>
                    </a:p>
                  </a:txBody>
                  <a:tcPr anchor="ctr"/>
                </a:tc>
                <a:tc>
                  <a:txBody>
                    <a:bodyPr/>
                    <a:lstStyle/>
                    <a:p>
                      <a:pPr algn="ctr"/>
                      <a:r>
                        <a:rPr lang="en-US" sz="1000" dirty="0"/>
                        <a:t>2.25%</a:t>
                      </a:r>
                    </a:p>
                  </a:txBody>
                  <a:tcPr anchor="ctr"/>
                </a:tc>
                <a:tc>
                  <a:txBody>
                    <a:bodyPr/>
                    <a:lstStyle/>
                    <a:p>
                      <a:pPr algn="ctr"/>
                      <a:r>
                        <a:rPr lang="en-US" sz="1000" dirty="0"/>
                        <a:t>-0.25 +2.0%</a:t>
                      </a:r>
                    </a:p>
                  </a:txBody>
                  <a:tcPr anchor="ctr"/>
                </a:tc>
                <a:tc>
                  <a:txBody>
                    <a:bodyPr/>
                    <a:lstStyle/>
                    <a:p>
                      <a:pPr algn="ctr"/>
                      <a:endParaRPr lang="en-US" sz="1000" dirty="0"/>
                    </a:p>
                  </a:txBody>
                  <a:tcPr anchor="ctr"/>
                </a:tc>
                <a:tc>
                  <a:txBody>
                    <a:bodyPr/>
                    <a:lstStyle/>
                    <a:p>
                      <a:pPr algn="ctr"/>
                      <a:r>
                        <a:rPr lang="en-US" sz="1000" dirty="0"/>
                        <a:t>5.25%-7.50%</a:t>
                      </a:r>
                    </a:p>
                  </a:txBody>
                  <a:tcPr anchor="ctr"/>
                </a:tc>
                <a:extLst>
                  <a:ext uri="{0D108BD9-81ED-4DB2-BD59-A6C34878D82A}">
                    <a16:rowId xmlns:a16="http://schemas.microsoft.com/office/drawing/2014/main" val="564153517"/>
                  </a:ext>
                </a:extLst>
              </a:tr>
              <a:tr h="274320">
                <a:tc>
                  <a:txBody>
                    <a:bodyPr/>
                    <a:lstStyle/>
                    <a:p>
                      <a:r>
                        <a:rPr lang="en-US" sz="1000" b="1" dirty="0"/>
                        <a:t>BSBY – 1 month</a:t>
                      </a:r>
                    </a:p>
                  </a:txBody>
                  <a:tcPr anchor="ctr"/>
                </a:tc>
                <a:tc>
                  <a:txBody>
                    <a:bodyPr/>
                    <a:lstStyle/>
                    <a:p>
                      <a:pPr algn="ctr"/>
                      <a:r>
                        <a:rPr lang="en-US" sz="1000" dirty="0"/>
                        <a:t>0.07%</a:t>
                      </a:r>
                    </a:p>
                  </a:txBody>
                  <a:tcPr anchor="ctr"/>
                </a:tc>
                <a:tc>
                  <a:txBody>
                    <a:bodyPr/>
                    <a:lstStyle/>
                    <a:p>
                      <a:pPr algn="ctr"/>
                      <a:r>
                        <a:rPr lang="en-US" sz="1000" dirty="0"/>
                        <a:t>1.74%</a:t>
                      </a:r>
                    </a:p>
                  </a:txBody>
                  <a:tcPr anchor="ctr"/>
                </a:tc>
                <a:tc>
                  <a:txBody>
                    <a:bodyPr/>
                    <a:lstStyle/>
                    <a:p>
                      <a:pPr algn="ctr"/>
                      <a:r>
                        <a:rPr lang="en-US" sz="1000" dirty="0"/>
                        <a:t>1.67%</a:t>
                      </a:r>
                    </a:p>
                  </a:txBody>
                  <a:tcPr anchor="ctr"/>
                </a:tc>
                <a:tc>
                  <a:txBody>
                    <a:bodyPr/>
                    <a:lstStyle/>
                    <a:p>
                      <a:pPr algn="ctr"/>
                      <a:r>
                        <a:rPr lang="en-US" sz="1000" dirty="0"/>
                        <a:t>2.5%-4.0%</a:t>
                      </a:r>
                    </a:p>
                  </a:txBody>
                  <a:tcPr anchor="ctr"/>
                </a:tc>
                <a:tc>
                  <a:txBody>
                    <a:bodyPr/>
                    <a:lstStyle/>
                    <a:p>
                      <a:pPr algn="ctr"/>
                      <a:r>
                        <a:rPr lang="en-US" sz="1000" dirty="0"/>
                        <a:t>3.5%+</a:t>
                      </a:r>
                    </a:p>
                  </a:txBody>
                  <a:tcPr anchor="ctr"/>
                </a:tc>
                <a:tc>
                  <a:txBody>
                    <a:bodyPr/>
                    <a:lstStyle/>
                    <a:p>
                      <a:pPr algn="ctr"/>
                      <a:r>
                        <a:rPr lang="en-US" sz="1000" dirty="0"/>
                        <a:t>4.25%-5.75%</a:t>
                      </a:r>
                    </a:p>
                  </a:txBody>
                  <a:tcPr anchor="ctr"/>
                </a:tc>
                <a:extLst>
                  <a:ext uri="{0D108BD9-81ED-4DB2-BD59-A6C34878D82A}">
                    <a16:rowId xmlns:a16="http://schemas.microsoft.com/office/drawing/2014/main" val="1997883247"/>
                  </a:ext>
                </a:extLst>
              </a:tr>
              <a:tr h="274320">
                <a:tc>
                  <a:txBody>
                    <a:bodyPr/>
                    <a:lstStyle/>
                    <a:p>
                      <a:r>
                        <a:rPr lang="en-US" sz="1000" b="1" dirty="0"/>
                        <a:t>SOFR – 1 month</a:t>
                      </a:r>
                    </a:p>
                  </a:txBody>
                  <a:tcPr anchor="ctr"/>
                </a:tc>
                <a:tc>
                  <a:txBody>
                    <a:bodyPr/>
                    <a:lstStyle/>
                    <a:p>
                      <a:pPr algn="ctr"/>
                      <a:r>
                        <a:rPr lang="en-US" sz="1000" dirty="0"/>
                        <a:t>0.35%</a:t>
                      </a:r>
                    </a:p>
                  </a:txBody>
                  <a:tcPr anchor="ctr"/>
                </a:tc>
                <a:tc>
                  <a:txBody>
                    <a:bodyPr/>
                    <a:lstStyle/>
                    <a:p>
                      <a:pPr algn="ctr"/>
                      <a:r>
                        <a:rPr lang="en-US" sz="1000" dirty="0"/>
                        <a:t>2.28%</a:t>
                      </a:r>
                    </a:p>
                  </a:txBody>
                  <a:tcPr anchor="ctr"/>
                </a:tc>
                <a:tc>
                  <a:txBody>
                    <a:bodyPr/>
                    <a:lstStyle/>
                    <a:p>
                      <a:pPr algn="ctr"/>
                      <a:r>
                        <a:rPr lang="en-US" sz="1000" dirty="0"/>
                        <a:t>1.93%</a:t>
                      </a:r>
                    </a:p>
                  </a:txBody>
                  <a:tcPr anchor="ctr"/>
                </a:tc>
                <a:tc>
                  <a:txBody>
                    <a:bodyPr/>
                    <a:lstStyle/>
                    <a:p>
                      <a:pPr algn="ctr"/>
                      <a:r>
                        <a:rPr lang="en-US" sz="1000" dirty="0"/>
                        <a:t>2.5%-4.0%</a:t>
                      </a:r>
                    </a:p>
                  </a:txBody>
                  <a:tcPr anchor="ctr"/>
                </a:tc>
                <a:tc>
                  <a:txBody>
                    <a:bodyPr/>
                    <a:lstStyle/>
                    <a:p>
                      <a:pPr algn="ctr"/>
                      <a:r>
                        <a:rPr lang="en-US" sz="1000" dirty="0"/>
                        <a:t>3.5%+</a:t>
                      </a:r>
                    </a:p>
                  </a:txBody>
                  <a:tcPr anchor="ctr"/>
                </a:tc>
                <a:tc>
                  <a:txBody>
                    <a:bodyPr/>
                    <a:lstStyle/>
                    <a:p>
                      <a:pPr algn="ctr"/>
                      <a:r>
                        <a:rPr lang="en-US" sz="1000" dirty="0"/>
                        <a:t>4.75%-6.25%</a:t>
                      </a:r>
                    </a:p>
                  </a:txBody>
                  <a:tcPr anchor="ctr"/>
                </a:tc>
                <a:extLst>
                  <a:ext uri="{0D108BD9-81ED-4DB2-BD59-A6C34878D82A}">
                    <a16:rowId xmlns:a16="http://schemas.microsoft.com/office/drawing/2014/main" val="641623442"/>
                  </a:ext>
                </a:extLst>
              </a:tr>
              <a:tr h="274320">
                <a:tc>
                  <a:txBody>
                    <a:bodyPr/>
                    <a:lstStyle/>
                    <a:p>
                      <a:r>
                        <a:rPr lang="en-US" sz="1000" b="1" dirty="0"/>
                        <a:t>LIBOR – 1 month</a:t>
                      </a:r>
                    </a:p>
                  </a:txBody>
                  <a:tcPr anchor="ctr"/>
                </a:tc>
                <a:tc>
                  <a:txBody>
                    <a:bodyPr/>
                    <a:lstStyle/>
                    <a:p>
                      <a:pPr algn="ctr"/>
                      <a:r>
                        <a:rPr lang="en-US" sz="1000" dirty="0"/>
                        <a:t>0.10%</a:t>
                      </a:r>
                    </a:p>
                  </a:txBody>
                  <a:tcPr anchor="ctr"/>
                </a:tc>
                <a:tc>
                  <a:txBody>
                    <a:bodyPr/>
                    <a:lstStyle/>
                    <a:p>
                      <a:pPr algn="ctr"/>
                      <a:r>
                        <a:rPr lang="en-US" sz="1000" dirty="0"/>
                        <a:t>2.38%</a:t>
                      </a:r>
                    </a:p>
                  </a:txBody>
                  <a:tcPr anchor="ctr"/>
                </a:tc>
                <a:tc>
                  <a:txBody>
                    <a:bodyPr/>
                    <a:lstStyle/>
                    <a:p>
                      <a:pPr algn="ctr"/>
                      <a:r>
                        <a:rPr lang="en-US" sz="1000" dirty="0"/>
                        <a:t>2.28%</a:t>
                      </a:r>
                    </a:p>
                  </a:txBody>
                  <a:tcPr anchor="ctr"/>
                </a:tc>
                <a:tc>
                  <a:txBody>
                    <a:bodyPr/>
                    <a:lstStyle/>
                    <a:p>
                      <a:pPr algn="ctr"/>
                      <a:r>
                        <a:rPr lang="en-US" sz="1000" dirty="0"/>
                        <a:t>2.5%-4.0%</a:t>
                      </a:r>
                    </a:p>
                  </a:txBody>
                  <a:tcPr anchor="ctr"/>
                </a:tc>
                <a:tc>
                  <a:txBody>
                    <a:bodyPr/>
                    <a:lstStyle/>
                    <a:p>
                      <a:pPr algn="ctr"/>
                      <a:r>
                        <a:rPr lang="en-US" sz="1000" dirty="0"/>
                        <a:t>3.5%+</a:t>
                      </a:r>
                    </a:p>
                  </a:txBody>
                  <a:tcPr anchor="ctr"/>
                </a:tc>
                <a:tc>
                  <a:txBody>
                    <a:bodyPr/>
                    <a:lstStyle/>
                    <a:p>
                      <a:pPr algn="ctr"/>
                      <a:r>
                        <a:rPr lang="en-US" sz="1000" dirty="0"/>
                        <a:t>4.90%-6.40%</a:t>
                      </a:r>
                    </a:p>
                  </a:txBody>
                  <a:tcPr anchor="ctr"/>
                </a:tc>
                <a:extLst>
                  <a:ext uri="{0D108BD9-81ED-4DB2-BD59-A6C34878D82A}">
                    <a16:rowId xmlns:a16="http://schemas.microsoft.com/office/drawing/2014/main" val="2979715537"/>
                  </a:ext>
                </a:extLst>
              </a:tr>
              <a:tr h="274320">
                <a:tc>
                  <a:txBody>
                    <a:bodyPr/>
                    <a:lstStyle/>
                    <a:p>
                      <a:r>
                        <a:rPr lang="en-US" sz="1000" b="1" dirty="0"/>
                        <a:t>FHLB – 1 month</a:t>
                      </a:r>
                    </a:p>
                  </a:txBody>
                  <a:tcPr anchor="ctr"/>
                </a:tc>
                <a:tc>
                  <a:txBody>
                    <a:bodyPr/>
                    <a:lstStyle/>
                    <a:p>
                      <a:pPr algn="ctr"/>
                      <a:r>
                        <a:rPr lang="en-US" sz="1000" dirty="0"/>
                        <a:t>0.31%</a:t>
                      </a:r>
                    </a:p>
                  </a:txBody>
                  <a:tcPr anchor="ctr"/>
                </a:tc>
                <a:tc>
                  <a:txBody>
                    <a:bodyPr/>
                    <a:lstStyle/>
                    <a:p>
                      <a:pPr algn="ctr"/>
                      <a:r>
                        <a:rPr lang="en-US" sz="1000" dirty="0"/>
                        <a:t>2.50%</a:t>
                      </a:r>
                    </a:p>
                  </a:txBody>
                  <a:tcPr anchor="ctr"/>
                </a:tc>
                <a:tc>
                  <a:txBody>
                    <a:bodyPr/>
                    <a:lstStyle/>
                    <a:p>
                      <a:pPr algn="ctr"/>
                      <a:r>
                        <a:rPr lang="en-US" sz="1000" dirty="0"/>
                        <a:t>2.19%</a:t>
                      </a:r>
                    </a:p>
                  </a:txBody>
                  <a:tcPr anchor="ctr"/>
                </a:tc>
                <a:tc>
                  <a:txBody>
                    <a:bodyPr/>
                    <a:lstStyle/>
                    <a:p>
                      <a:pPr algn="ctr"/>
                      <a:r>
                        <a:rPr lang="en-US" sz="1000" dirty="0"/>
                        <a:t>1.75%-3.50%</a:t>
                      </a:r>
                    </a:p>
                  </a:txBody>
                  <a:tcPr anchor="ctr"/>
                </a:tc>
                <a:tc>
                  <a:txBody>
                    <a:bodyPr/>
                    <a:lstStyle/>
                    <a:p>
                      <a:pPr algn="ctr"/>
                      <a:endParaRPr lang="en-US" sz="1000" dirty="0"/>
                    </a:p>
                  </a:txBody>
                  <a:tcPr anchor="ctr"/>
                </a:tc>
                <a:tc>
                  <a:txBody>
                    <a:bodyPr/>
                    <a:lstStyle/>
                    <a:p>
                      <a:pPr algn="ctr"/>
                      <a:r>
                        <a:rPr lang="en-US" sz="1000" dirty="0"/>
                        <a:t>4.25%-6.00%</a:t>
                      </a:r>
                    </a:p>
                  </a:txBody>
                  <a:tcPr anchor="ctr"/>
                </a:tc>
                <a:extLst>
                  <a:ext uri="{0D108BD9-81ED-4DB2-BD59-A6C34878D82A}">
                    <a16:rowId xmlns:a16="http://schemas.microsoft.com/office/drawing/2014/main" val="1709423050"/>
                  </a:ext>
                </a:extLst>
              </a:tr>
              <a:tr h="274320">
                <a:tc gridSpan="7">
                  <a:txBody>
                    <a:bodyPr/>
                    <a:lstStyle/>
                    <a:p>
                      <a:pPr algn="ctr"/>
                      <a:r>
                        <a:rPr lang="en-US" sz="1000" b="1" dirty="0"/>
                        <a:t>Fixed Rate</a:t>
                      </a:r>
                    </a:p>
                  </a:txBody>
                  <a:tcPr anchor="ctr"/>
                </a:tc>
                <a:tc hMerge="1">
                  <a:txBody>
                    <a:bodyPr/>
                    <a:lstStyle/>
                    <a:p>
                      <a:pPr algn="ctr"/>
                      <a:endParaRPr lang="en-US" sz="1100" dirty="0"/>
                    </a:p>
                  </a:txBody>
                  <a:tcPr anchor="ctr"/>
                </a:tc>
                <a:tc hMerge="1">
                  <a:txBody>
                    <a:bodyPr/>
                    <a:lstStyle/>
                    <a:p>
                      <a:pPr algn="ctr"/>
                      <a:endParaRPr lang="en-US" sz="1100" dirty="0"/>
                    </a:p>
                  </a:txBody>
                  <a:tcPr anchor="ctr"/>
                </a:tc>
                <a:tc hMerge="1">
                  <a:txBody>
                    <a:bodyPr/>
                    <a:lstStyle/>
                    <a:p>
                      <a:pPr algn="ctr"/>
                      <a:endParaRPr lang="en-US" sz="1100" dirty="0"/>
                    </a:p>
                  </a:txBody>
                  <a:tcPr anchor="ctr"/>
                </a:tc>
                <a:tc hMerge="1">
                  <a:txBody>
                    <a:bodyPr/>
                    <a:lstStyle/>
                    <a:p>
                      <a:pPr algn="ctr"/>
                      <a:endParaRPr lang="en-US" sz="1100" dirty="0"/>
                    </a:p>
                  </a:txBody>
                  <a:tcPr anchor="ctr"/>
                </a:tc>
                <a:tc hMerge="1">
                  <a:txBody>
                    <a:bodyPr/>
                    <a:lstStyle/>
                    <a:p>
                      <a:pPr algn="ctr"/>
                      <a:endParaRPr lang="en-US" sz="1100" dirty="0"/>
                    </a:p>
                  </a:txBody>
                  <a:tcPr anchor="ctr"/>
                </a:tc>
                <a:tc hMerge="1">
                  <a:txBody>
                    <a:bodyPr/>
                    <a:lstStyle/>
                    <a:p>
                      <a:pPr algn="ctr"/>
                      <a:endParaRPr lang="en-US" sz="1100" dirty="0"/>
                    </a:p>
                  </a:txBody>
                  <a:tcPr anchor="ctr"/>
                </a:tc>
                <a:extLst>
                  <a:ext uri="{0D108BD9-81ED-4DB2-BD59-A6C34878D82A}">
                    <a16:rowId xmlns:a16="http://schemas.microsoft.com/office/drawing/2014/main" val="905772663"/>
                  </a:ext>
                </a:extLst>
              </a:tr>
              <a:tr h="274320">
                <a:tc>
                  <a:txBody>
                    <a:bodyPr/>
                    <a:lstStyle/>
                    <a:p>
                      <a:r>
                        <a:rPr lang="en-US" sz="1000" b="1" dirty="0"/>
                        <a:t>5 Year FHLB</a:t>
                      </a:r>
                    </a:p>
                  </a:txBody>
                  <a:tcPr anchor="ctr"/>
                </a:tc>
                <a:tc>
                  <a:txBody>
                    <a:bodyPr/>
                    <a:lstStyle/>
                    <a:p>
                      <a:pPr algn="ctr"/>
                      <a:r>
                        <a:rPr lang="en-US" sz="1000" dirty="0"/>
                        <a:t>1.73%</a:t>
                      </a:r>
                    </a:p>
                  </a:txBody>
                  <a:tcPr anchor="ctr"/>
                </a:tc>
                <a:tc>
                  <a:txBody>
                    <a:bodyPr/>
                    <a:lstStyle/>
                    <a:p>
                      <a:pPr algn="ctr"/>
                      <a:r>
                        <a:rPr lang="en-US" sz="1000" dirty="0"/>
                        <a:t>3.48%</a:t>
                      </a:r>
                    </a:p>
                  </a:txBody>
                  <a:tcPr anchor="ctr"/>
                </a:tc>
                <a:tc>
                  <a:txBody>
                    <a:bodyPr/>
                    <a:lstStyle/>
                    <a:p>
                      <a:pPr algn="ctr"/>
                      <a:r>
                        <a:rPr lang="en-US" sz="1000" dirty="0"/>
                        <a:t>1.75%</a:t>
                      </a:r>
                    </a:p>
                  </a:txBody>
                  <a:tcPr anchor="ctr"/>
                </a:tc>
                <a:tc>
                  <a:txBody>
                    <a:bodyPr/>
                    <a:lstStyle/>
                    <a:p>
                      <a:pPr algn="ctr"/>
                      <a:r>
                        <a:rPr lang="en-US" sz="1000" dirty="0"/>
                        <a:t>1.75%+2.75%</a:t>
                      </a:r>
                    </a:p>
                  </a:txBody>
                  <a:tcPr anchor="ctr"/>
                </a:tc>
                <a:tc>
                  <a:txBody>
                    <a:bodyPr/>
                    <a:lstStyle/>
                    <a:p>
                      <a:pPr algn="ctr"/>
                      <a:endParaRPr lang="en-US" sz="1000" dirty="0"/>
                    </a:p>
                  </a:txBody>
                  <a:tcPr anchor="ctr"/>
                </a:tc>
                <a:tc>
                  <a:txBody>
                    <a:bodyPr/>
                    <a:lstStyle/>
                    <a:p>
                      <a:pPr algn="ctr"/>
                      <a:r>
                        <a:rPr lang="en-US" sz="1000" dirty="0"/>
                        <a:t>5.25%-6.25%</a:t>
                      </a:r>
                    </a:p>
                  </a:txBody>
                  <a:tcPr anchor="ctr"/>
                </a:tc>
                <a:extLst>
                  <a:ext uri="{0D108BD9-81ED-4DB2-BD59-A6C34878D82A}">
                    <a16:rowId xmlns:a16="http://schemas.microsoft.com/office/drawing/2014/main" val="3845798325"/>
                  </a:ext>
                </a:extLst>
              </a:tr>
              <a:tr h="274320">
                <a:tc>
                  <a:txBody>
                    <a:bodyPr/>
                    <a:lstStyle/>
                    <a:p>
                      <a:r>
                        <a:rPr lang="en-US" sz="1000" b="1" dirty="0"/>
                        <a:t>5 </a:t>
                      </a:r>
                      <a:r>
                        <a:rPr lang="en-US" sz="1000" b="1" dirty="0" err="1"/>
                        <a:t>Yr</a:t>
                      </a:r>
                      <a:r>
                        <a:rPr lang="en-US" sz="1000" b="1" dirty="0"/>
                        <a:t> Treasury</a:t>
                      </a:r>
                    </a:p>
                  </a:txBody>
                  <a:tcPr anchor="ctr"/>
                </a:tc>
                <a:tc>
                  <a:txBody>
                    <a:bodyPr/>
                    <a:lstStyle/>
                    <a:p>
                      <a:pPr algn="ctr"/>
                      <a:r>
                        <a:rPr lang="en-US" sz="1000" dirty="0"/>
                        <a:t>1.50%</a:t>
                      </a:r>
                    </a:p>
                  </a:txBody>
                  <a:tcPr anchor="ctr"/>
                </a:tc>
                <a:tc>
                  <a:txBody>
                    <a:bodyPr/>
                    <a:lstStyle/>
                    <a:p>
                      <a:pPr algn="ctr"/>
                      <a:r>
                        <a:rPr lang="en-US" sz="1000" dirty="0"/>
                        <a:t>2.97%</a:t>
                      </a:r>
                    </a:p>
                  </a:txBody>
                  <a:tcPr anchor="ctr"/>
                </a:tc>
                <a:tc>
                  <a:txBody>
                    <a:bodyPr/>
                    <a:lstStyle/>
                    <a:p>
                      <a:pPr algn="ctr"/>
                      <a:r>
                        <a:rPr lang="en-US" sz="1000" dirty="0"/>
                        <a:t>1.47%</a:t>
                      </a:r>
                    </a:p>
                  </a:txBody>
                  <a:tcPr anchor="ctr"/>
                </a:tc>
                <a:tc>
                  <a:txBody>
                    <a:bodyPr/>
                    <a:lstStyle/>
                    <a:p>
                      <a:pPr algn="ctr"/>
                      <a:r>
                        <a:rPr lang="en-US" sz="1000" dirty="0"/>
                        <a:t>1.75%+3.0%</a:t>
                      </a:r>
                    </a:p>
                  </a:txBody>
                  <a:tcPr anchor="ctr"/>
                </a:tc>
                <a:tc>
                  <a:txBody>
                    <a:bodyPr/>
                    <a:lstStyle/>
                    <a:p>
                      <a:pPr algn="ctr"/>
                      <a:endParaRPr lang="en-US" sz="1000" dirty="0"/>
                    </a:p>
                  </a:txBody>
                  <a:tcPr anchor="ctr"/>
                </a:tc>
                <a:tc>
                  <a:txBody>
                    <a:bodyPr/>
                    <a:lstStyle/>
                    <a:p>
                      <a:pPr algn="ctr"/>
                      <a:r>
                        <a:rPr lang="en-US" sz="1000" dirty="0"/>
                        <a:t>4.75%-6.00%</a:t>
                      </a:r>
                    </a:p>
                  </a:txBody>
                  <a:tcPr anchor="ctr"/>
                </a:tc>
                <a:extLst>
                  <a:ext uri="{0D108BD9-81ED-4DB2-BD59-A6C34878D82A}">
                    <a16:rowId xmlns:a16="http://schemas.microsoft.com/office/drawing/2014/main" val="1377037714"/>
                  </a:ext>
                </a:extLst>
              </a:tr>
              <a:tr h="274320">
                <a:tc>
                  <a:txBody>
                    <a:bodyPr/>
                    <a:lstStyle/>
                    <a:p>
                      <a:r>
                        <a:rPr lang="en-US" sz="1000" b="1" dirty="0"/>
                        <a:t>10 </a:t>
                      </a:r>
                      <a:r>
                        <a:rPr lang="en-US" sz="1000" b="1" dirty="0" err="1"/>
                        <a:t>Yr</a:t>
                      </a:r>
                      <a:r>
                        <a:rPr lang="en-US" sz="1000" b="1" dirty="0"/>
                        <a:t> Treasury</a:t>
                      </a:r>
                    </a:p>
                  </a:txBody>
                  <a:tcPr anchor="ctr"/>
                </a:tc>
                <a:tc>
                  <a:txBody>
                    <a:bodyPr/>
                    <a:lstStyle/>
                    <a:p>
                      <a:pPr algn="ctr"/>
                      <a:r>
                        <a:rPr lang="en-US" sz="1000" dirty="0"/>
                        <a:t>1.67%</a:t>
                      </a:r>
                    </a:p>
                  </a:txBody>
                  <a:tcPr anchor="ctr"/>
                </a:tc>
                <a:tc>
                  <a:txBody>
                    <a:bodyPr/>
                    <a:lstStyle/>
                    <a:p>
                      <a:pPr algn="ctr"/>
                      <a:r>
                        <a:rPr lang="en-US" sz="1000" dirty="0"/>
                        <a:t>2.84%</a:t>
                      </a:r>
                    </a:p>
                  </a:txBody>
                  <a:tcPr anchor="ctr"/>
                </a:tc>
                <a:tc>
                  <a:txBody>
                    <a:bodyPr/>
                    <a:lstStyle/>
                    <a:p>
                      <a:pPr algn="ctr"/>
                      <a:r>
                        <a:rPr lang="en-US" sz="1000" dirty="0"/>
                        <a:t>1.17%</a:t>
                      </a:r>
                    </a:p>
                  </a:txBody>
                  <a:tcPr anchor="ctr"/>
                </a:tc>
                <a:tc>
                  <a:txBody>
                    <a:bodyPr/>
                    <a:lstStyle/>
                    <a:p>
                      <a:pPr algn="ctr"/>
                      <a:r>
                        <a:rPr lang="en-US" sz="1000" dirty="0"/>
                        <a:t>1.75%+3.0%</a:t>
                      </a:r>
                    </a:p>
                  </a:txBody>
                  <a:tcPr anchor="ctr"/>
                </a:tc>
                <a:tc>
                  <a:txBody>
                    <a:bodyPr/>
                    <a:lstStyle/>
                    <a:p>
                      <a:pPr algn="ctr"/>
                      <a:endParaRPr lang="en-US" sz="1000" dirty="0"/>
                    </a:p>
                  </a:txBody>
                  <a:tcPr anchor="ctr"/>
                </a:tc>
                <a:tc>
                  <a:txBody>
                    <a:bodyPr/>
                    <a:lstStyle/>
                    <a:p>
                      <a:pPr algn="ctr"/>
                      <a:r>
                        <a:rPr lang="en-US" sz="1000" dirty="0"/>
                        <a:t>4.60%-5.85%</a:t>
                      </a:r>
                    </a:p>
                  </a:txBody>
                  <a:tcPr anchor="ctr"/>
                </a:tc>
                <a:extLst>
                  <a:ext uri="{0D108BD9-81ED-4DB2-BD59-A6C34878D82A}">
                    <a16:rowId xmlns:a16="http://schemas.microsoft.com/office/drawing/2014/main" val="2654144179"/>
                  </a:ext>
                </a:extLst>
              </a:tr>
              <a:tr h="274320">
                <a:tc>
                  <a:txBody>
                    <a:bodyPr/>
                    <a:lstStyle/>
                    <a:p>
                      <a:r>
                        <a:rPr lang="en-US" sz="1000" b="1" dirty="0"/>
                        <a:t>10 </a:t>
                      </a:r>
                      <a:r>
                        <a:rPr lang="en-US" sz="1000" b="1" dirty="0" err="1"/>
                        <a:t>Yr</a:t>
                      </a:r>
                      <a:r>
                        <a:rPr lang="en-US" sz="1000" b="1" dirty="0"/>
                        <a:t> SOFR Swap (CMBS)</a:t>
                      </a:r>
                    </a:p>
                  </a:txBody>
                  <a:tcPr anchor="ctr"/>
                </a:tc>
                <a:tc>
                  <a:txBody>
                    <a:bodyPr/>
                    <a:lstStyle/>
                    <a:p>
                      <a:pPr algn="ctr"/>
                      <a:r>
                        <a:rPr lang="en-US" sz="1000" dirty="0"/>
                        <a:t>2.74%</a:t>
                      </a:r>
                    </a:p>
                  </a:txBody>
                  <a:tcPr anchor="ctr"/>
                </a:tc>
                <a:tc>
                  <a:txBody>
                    <a:bodyPr/>
                    <a:lstStyle/>
                    <a:p>
                      <a:pPr algn="ctr"/>
                      <a:r>
                        <a:rPr lang="en-US" sz="1000" dirty="0"/>
                        <a:t>2.60%</a:t>
                      </a:r>
                    </a:p>
                  </a:txBody>
                  <a:tcPr anchor="ctr"/>
                </a:tc>
                <a:tc>
                  <a:txBody>
                    <a:bodyPr/>
                    <a:lstStyle/>
                    <a:p>
                      <a:pPr algn="ctr"/>
                      <a:r>
                        <a:rPr lang="en-US" sz="1000" dirty="0"/>
                        <a:t>-0.14%</a:t>
                      </a:r>
                    </a:p>
                  </a:txBody>
                  <a:tcPr anchor="ctr"/>
                </a:tc>
                <a:tc>
                  <a:txBody>
                    <a:bodyPr/>
                    <a:lstStyle/>
                    <a:p>
                      <a:pPr algn="ctr"/>
                      <a:r>
                        <a:rPr lang="en-US" sz="1000" dirty="0"/>
                        <a:t>2.75%+3.25%</a:t>
                      </a:r>
                    </a:p>
                  </a:txBody>
                  <a:tcPr anchor="ctr"/>
                </a:tc>
                <a:tc>
                  <a:txBody>
                    <a:bodyPr/>
                    <a:lstStyle/>
                    <a:p>
                      <a:pPr algn="ctr"/>
                      <a:endParaRPr lang="en-US" sz="1000" dirty="0"/>
                    </a:p>
                  </a:txBody>
                  <a:tcPr anchor="ctr"/>
                </a:tc>
                <a:tc>
                  <a:txBody>
                    <a:bodyPr/>
                    <a:lstStyle/>
                    <a:p>
                      <a:pPr algn="ctr"/>
                      <a:r>
                        <a:rPr lang="en-US" sz="1000" dirty="0"/>
                        <a:t>5.35%-5.85%</a:t>
                      </a:r>
                    </a:p>
                  </a:txBody>
                  <a:tcPr anchor="ctr"/>
                </a:tc>
                <a:extLst>
                  <a:ext uri="{0D108BD9-81ED-4DB2-BD59-A6C34878D82A}">
                    <a16:rowId xmlns:a16="http://schemas.microsoft.com/office/drawing/2014/main" val="978417312"/>
                  </a:ext>
                </a:extLst>
              </a:tr>
            </a:tbl>
          </a:graphicData>
        </a:graphic>
      </p:graphicFrame>
    </p:spTree>
    <p:extLst>
      <p:ext uri="{BB962C8B-B14F-4D97-AF65-F5344CB8AC3E}">
        <p14:creationId xmlns:p14="http://schemas.microsoft.com/office/powerpoint/2010/main" val="1865222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5C36F-9017-4F0D-92C3-270150D03CE2}"/>
              </a:ext>
            </a:extLst>
          </p:cNvPr>
          <p:cNvSpPr>
            <a:spLocks noGrp="1"/>
          </p:cNvSpPr>
          <p:nvPr>
            <p:ph type="title"/>
          </p:nvPr>
        </p:nvSpPr>
        <p:spPr/>
        <p:txBody>
          <a:bodyPr>
            <a:normAutofit/>
          </a:bodyPr>
          <a:lstStyle/>
          <a:p>
            <a:r>
              <a:rPr lang="en-US" sz="4000" dirty="0"/>
              <a:t>Mid-Year Market Update</a:t>
            </a:r>
          </a:p>
        </p:txBody>
      </p:sp>
      <p:sp>
        <p:nvSpPr>
          <p:cNvPr id="3" name="Flowchart: Off-page Connector 2">
            <a:extLst>
              <a:ext uri="{FF2B5EF4-FFF2-40B4-BE49-F238E27FC236}">
                <a16:creationId xmlns:a16="http://schemas.microsoft.com/office/drawing/2014/main" id="{136B71D1-A82B-4DE7-9974-DCA9D9599735}"/>
              </a:ext>
            </a:extLst>
          </p:cNvPr>
          <p:cNvSpPr/>
          <p:nvPr/>
        </p:nvSpPr>
        <p:spPr>
          <a:xfrm rot="16200000">
            <a:off x="654487" y="2310883"/>
            <a:ext cx="483820" cy="549581"/>
          </a:xfrm>
          <a:prstGeom prst="flowChartOffpageConnector">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vert" rtlCol="0" anchor="ctr"/>
          <a:lstStyle/>
          <a:p>
            <a:pPr algn="ctr"/>
            <a:r>
              <a:rPr lang="en-US" sz="2400" dirty="0">
                <a:ln w="0"/>
                <a:solidFill>
                  <a:schemeClr val="tx1"/>
                </a:solidFill>
                <a:effectLst>
                  <a:outerShdw blurRad="38100" dist="19050" dir="2700000" algn="tl" rotWithShape="0">
                    <a:schemeClr val="dk1">
                      <a:alpha val="40000"/>
                    </a:schemeClr>
                  </a:outerShdw>
                </a:effectLst>
              </a:rPr>
              <a:t>1</a:t>
            </a:r>
          </a:p>
        </p:txBody>
      </p:sp>
      <p:sp>
        <p:nvSpPr>
          <p:cNvPr id="5" name="Flowchart: Off-page Connector 4">
            <a:extLst>
              <a:ext uri="{FF2B5EF4-FFF2-40B4-BE49-F238E27FC236}">
                <a16:creationId xmlns:a16="http://schemas.microsoft.com/office/drawing/2014/main" id="{D7DDAC52-9C85-46E4-BB78-972226BD6CC7}"/>
              </a:ext>
            </a:extLst>
          </p:cNvPr>
          <p:cNvSpPr/>
          <p:nvPr/>
        </p:nvSpPr>
        <p:spPr>
          <a:xfrm rot="16200000">
            <a:off x="654487" y="3081574"/>
            <a:ext cx="483820" cy="549581"/>
          </a:xfrm>
          <a:prstGeom prst="flowChartOffpageConnector">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vert" rtlCol="0" anchor="ctr"/>
          <a:lstStyle/>
          <a:p>
            <a:pPr algn="ctr"/>
            <a:r>
              <a:rPr lang="en-US" sz="2400" dirty="0">
                <a:ln w="0"/>
                <a:solidFill>
                  <a:schemeClr val="tx1"/>
                </a:solidFill>
                <a:effectLst>
                  <a:outerShdw blurRad="38100" dist="19050" dir="2700000" algn="tl" rotWithShape="0">
                    <a:schemeClr val="dk1">
                      <a:alpha val="40000"/>
                    </a:schemeClr>
                  </a:outerShdw>
                </a:effectLst>
              </a:rPr>
              <a:t>2</a:t>
            </a:r>
          </a:p>
        </p:txBody>
      </p:sp>
      <p:sp>
        <p:nvSpPr>
          <p:cNvPr id="6" name="Flowchart: Off-page Connector 5">
            <a:extLst>
              <a:ext uri="{FF2B5EF4-FFF2-40B4-BE49-F238E27FC236}">
                <a16:creationId xmlns:a16="http://schemas.microsoft.com/office/drawing/2014/main" id="{82DA998B-E39B-42A2-8C05-49424A186369}"/>
              </a:ext>
            </a:extLst>
          </p:cNvPr>
          <p:cNvSpPr/>
          <p:nvPr/>
        </p:nvSpPr>
        <p:spPr>
          <a:xfrm rot="16200000">
            <a:off x="654488" y="3850190"/>
            <a:ext cx="483820" cy="549581"/>
          </a:xfrm>
          <a:prstGeom prst="flowChartOffpageConnector">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vert" rtlCol="0" anchor="ctr"/>
          <a:lstStyle/>
          <a:p>
            <a:pPr algn="ctr"/>
            <a:r>
              <a:rPr lang="en-US" sz="2400" dirty="0">
                <a:ln w="0"/>
                <a:solidFill>
                  <a:schemeClr val="tx1"/>
                </a:solidFill>
                <a:effectLst>
                  <a:outerShdw blurRad="38100" dist="19050" dir="2700000" algn="tl" rotWithShape="0">
                    <a:schemeClr val="dk1">
                      <a:alpha val="40000"/>
                    </a:schemeClr>
                  </a:outerShdw>
                </a:effectLst>
              </a:rPr>
              <a:t>3</a:t>
            </a:r>
          </a:p>
        </p:txBody>
      </p:sp>
      <p:sp>
        <p:nvSpPr>
          <p:cNvPr id="9" name="TextBox 8">
            <a:extLst>
              <a:ext uri="{FF2B5EF4-FFF2-40B4-BE49-F238E27FC236}">
                <a16:creationId xmlns:a16="http://schemas.microsoft.com/office/drawing/2014/main" id="{577C0A17-8EC9-4A95-9C75-9207FCFFF197}"/>
              </a:ext>
            </a:extLst>
          </p:cNvPr>
          <p:cNvSpPr txBox="1"/>
          <p:nvPr/>
        </p:nvSpPr>
        <p:spPr>
          <a:xfrm>
            <a:off x="1252603" y="2347064"/>
            <a:ext cx="6400800" cy="461665"/>
          </a:xfrm>
          <a:prstGeom prst="rect">
            <a:avLst/>
          </a:prstGeom>
          <a:noFill/>
        </p:spPr>
        <p:txBody>
          <a:bodyPr wrap="square" rtlCol="0">
            <a:spAutoFit/>
          </a:bodyPr>
          <a:lstStyle/>
          <a:p>
            <a:r>
              <a:rPr lang="en-US" sz="2400" dirty="0">
                <a:solidFill>
                  <a:schemeClr val="bg1">
                    <a:lumMod val="65000"/>
                    <a:lumOff val="35000"/>
                  </a:schemeClr>
                </a:solidFill>
              </a:rPr>
              <a:t>Market Fundamentals are Strong</a:t>
            </a:r>
          </a:p>
        </p:txBody>
      </p:sp>
      <p:sp>
        <p:nvSpPr>
          <p:cNvPr id="10" name="TextBox 9">
            <a:extLst>
              <a:ext uri="{FF2B5EF4-FFF2-40B4-BE49-F238E27FC236}">
                <a16:creationId xmlns:a16="http://schemas.microsoft.com/office/drawing/2014/main" id="{2A0DDAFF-E4CC-4200-8039-3BA27E5AAF09}"/>
              </a:ext>
            </a:extLst>
          </p:cNvPr>
          <p:cNvSpPr txBox="1"/>
          <p:nvPr/>
        </p:nvSpPr>
        <p:spPr>
          <a:xfrm>
            <a:off x="1252603" y="3112225"/>
            <a:ext cx="6400800" cy="461665"/>
          </a:xfrm>
          <a:prstGeom prst="rect">
            <a:avLst/>
          </a:prstGeom>
          <a:noFill/>
        </p:spPr>
        <p:txBody>
          <a:bodyPr wrap="square" rtlCol="0">
            <a:spAutoFit/>
          </a:bodyPr>
          <a:lstStyle/>
          <a:p>
            <a:r>
              <a:rPr lang="en-US" sz="2400" dirty="0">
                <a:solidFill>
                  <a:schemeClr val="bg1">
                    <a:lumMod val="65000"/>
                    <a:lumOff val="35000"/>
                  </a:schemeClr>
                </a:solidFill>
              </a:rPr>
              <a:t>Capital Markets are Fluid, but Moving</a:t>
            </a:r>
          </a:p>
        </p:txBody>
      </p:sp>
      <p:sp>
        <p:nvSpPr>
          <p:cNvPr id="11" name="TextBox 10">
            <a:extLst>
              <a:ext uri="{FF2B5EF4-FFF2-40B4-BE49-F238E27FC236}">
                <a16:creationId xmlns:a16="http://schemas.microsoft.com/office/drawing/2014/main" id="{4A394D39-F162-42D3-B6BF-6F7C4A6DCF32}"/>
              </a:ext>
            </a:extLst>
          </p:cNvPr>
          <p:cNvSpPr txBox="1"/>
          <p:nvPr/>
        </p:nvSpPr>
        <p:spPr>
          <a:xfrm>
            <a:off x="1252603" y="3883070"/>
            <a:ext cx="6400800" cy="461665"/>
          </a:xfrm>
          <a:prstGeom prst="rect">
            <a:avLst/>
          </a:prstGeom>
          <a:noFill/>
        </p:spPr>
        <p:txBody>
          <a:bodyPr wrap="square" rtlCol="0">
            <a:spAutoFit/>
          </a:bodyPr>
          <a:lstStyle/>
          <a:p>
            <a:r>
              <a:rPr lang="en-US" sz="2400" b="1" dirty="0">
                <a:solidFill>
                  <a:schemeClr val="bg1"/>
                </a:solidFill>
              </a:rPr>
              <a:t>Performance and Valuation are Peaking</a:t>
            </a:r>
          </a:p>
        </p:txBody>
      </p:sp>
    </p:spTree>
    <p:extLst>
      <p:ext uri="{BB962C8B-B14F-4D97-AF65-F5344CB8AC3E}">
        <p14:creationId xmlns:p14="http://schemas.microsoft.com/office/powerpoint/2010/main" val="494979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3F69EDA-9ACD-43E6-A390-2C98274342FF}"/>
              </a:ext>
            </a:extLst>
          </p:cNvPr>
          <p:cNvSpPr txBox="1">
            <a:spLocks/>
          </p:cNvSpPr>
          <p:nvPr/>
        </p:nvSpPr>
        <p:spPr>
          <a:xfrm>
            <a:off x="642982" y="730264"/>
            <a:ext cx="7210396" cy="1080938"/>
          </a:xfrm>
          <a:prstGeom prst="rect">
            <a:avLst/>
          </a:prstGeom>
        </p:spPr>
        <p:txBody>
          <a:bodyPr vert="horz" lIns="91440" tIns="45720" rIns="91440" bIns="45720" rtlCol="0" anchor="ctr">
            <a:normAutofit/>
          </a:bodyPr>
          <a:lstStyle>
            <a:lvl1pPr algn="l" defTabSz="685783" rtl="0" eaLnBrk="1" latinLnBrk="0" hangingPunct="1">
              <a:lnSpc>
                <a:spcPct val="90000"/>
              </a:lnSpc>
              <a:spcBef>
                <a:spcPct val="0"/>
              </a:spcBef>
              <a:buNone/>
              <a:defRPr sz="2700" kern="1200">
                <a:solidFill>
                  <a:schemeClr val="tx1"/>
                </a:solidFill>
                <a:latin typeface="+mj-lt"/>
                <a:ea typeface="+mj-ea"/>
                <a:cs typeface="+mj-cs"/>
              </a:defRPr>
            </a:lvl1pPr>
          </a:lstStyle>
          <a:p>
            <a:pPr marL="514350" indent="-514350"/>
            <a:r>
              <a:rPr lang="en-US" sz="3200" dirty="0"/>
              <a:t>3.	Performance and Valuation are</a:t>
            </a:r>
            <a:br>
              <a:rPr lang="en-US" sz="3200" dirty="0"/>
            </a:br>
            <a:r>
              <a:rPr lang="en-US" sz="3200" dirty="0"/>
              <a:t>Peaking</a:t>
            </a:r>
          </a:p>
        </p:txBody>
      </p:sp>
      <p:sp>
        <p:nvSpPr>
          <p:cNvPr id="2" name="TextBox 1">
            <a:extLst>
              <a:ext uri="{FF2B5EF4-FFF2-40B4-BE49-F238E27FC236}">
                <a16:creationId xmlns:a16="http://schemas.microsoft.com/office/drawing/2014/main" id="{BC3A56F2-D045-4E22-A281-AD6D3D4B4AA8}"/>
              </a:ext>
            </a:extLst>
          </p:cNvPr>
          <p:cNvSpPr txBox="1"/>
          <p:nvPr/>
        </p:nvSpPr>
        <p:spPr>
          <a:xfrm>
            <a:off x="269310" y="6589521"/>
            <a:ext cx="2179528" cy="230832"/>
          </a:xfrm>
          <a:prstGeom prst="rect">
            <a:avLst/>
          </a:prstGeom>
          <a:noFill/>
        </p:spPr>
        <p:txBody>
          <a:bodyPr wrap="square" rtlCol="0">
            <a:spAutoFit/>
          </a:bodyPr>
          <a:lstStyle/>
          <a:p>
            <a:r>
              <a:rPr lang="en-US" sz="900" i="1" dirty="0">
                <a:solidFill>
                  <a:schemeClr val="bg1">
                    <a:lumMod val="65000"/>
                    <a:lumOff val="35000"/>
                  </a:schemeClr>
                </a:solidFill>
              </a:rPr>
              <a:t>Source: Company Earnings Reports</a:t>
            </a:r>
          </a:p>
        </p:txBody>
      </p:sp>
      <p:pic>
        <p:nvPicPr>
          <p:cNvPr id="3" name="Picture 2">
            <a:extLst>
              <a:ext uri="{FF2B5EF4-FFF2-40B4-BE49-F238E27FC236}">
                <a16:creationId xmlns:a16="http://schemas.microsoft.com/office/drawing/2014/main" id="{DF58C233-4FD8-9269-9FB4-25F0F7D9EB61}"/>
              </a:ext>
            </a:extLst>
          </p:cNvPr>
          <p:cNvPicPr>
            <a:picLocks noChangeAspect="1"/>
          </p:cNvPicPr>
          <p:nvPr/>
        </p:nvPicPr>
        <p:blipFill>
          <a:blip r:embed="rId2"/>
          <a:stretch>
            <a:fillRect/>
          </a:stretch>
        </p:blipFill>
        <p:spPr>
          <a:xfrm>
            <a:off x="431093" y="2000169"/>
            <a:ext cx="8281813" cy="4589352"/>
          </a:xfrm>
          <a:prstGeom prst="rect">
            <a:avLst/>
          </a:prstGeom>
        </p:spPr>
      </p:pic>
    </p:spTree>
    <p:extLst>
      <p:ext uri="{BB962C8B-B14F-4D97-AF65-F5344CB8AC3E}">
        <p14:creationId xmlns:p14="http://schemas.microsoft.com/office/powerpoint/2010/main" val="2815087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305EB5B-C6A7-FF1F-6D9E-714FDFD05D81}"/>
              </a:ext>
            </a:extLst>
          </p:cNvPr>
          <p:cNvGraphicFramePr>
            <a:graphicFrameLocks noGrp="1"/>
          </p:cNvGraphicFramePr>
          <p:nvPr>
            <p:extLst>
              <p:ext uri="{D42A27DB-BD31-4B8C-83A1-F6EECF244321}">
                <p14:modId xmlns:p14="http://schemas.microsoft.com/office/powerpoint/2010/main" val="4038925926"/>
              </p:ext>
            </p:extLst>
          </p:nvPr>
        </p:nvGraphicFramePr>
        <p:xfrm>
          <a:off x="169101" y="5594435"/>
          <a:ext cx="8830850" cy="967172"/>
        </p:xfrm>
        <a:graphic>
          <a:graphicData uri="http://schemas.openxmlformats.org/drawingml/2006/table">
            <a:tbl>
              <a:tblPr firstRow="1" bandRow="1"/>
              <a:tblGrid>
                <a:gridCol w="778089">
                  <a:extLst>
                    <a:ext uri="{9D8B030D-6E8A-4147-A177-3AD203B41FA5}">
                      <a16:colId xmlns:a16="http://schemas.microsoft.com/office/drawing/2014/main" val="1150880806"/>
                    </a:ext>
                  </a:extLst>
                </a:gridCol>
                <a:gridCol w="362555">
                  <a:extLst>
                    <a:ext uri="{9D8B030D-6E8A-4147-A177-3AD203B41FA5}">
                      <a16:colId xmlns:a16="http://schemas.microsoft.com/office/drawing/2014/main" val="3624379163"/>
                    </a:ext>
                  </a:extLst>
                </a:gridCol>
                <a:gridCol w="362555">
                  <a:extLst>
                    <a:ext uri="{9D8B030D-6E8A-4147-A177-3AD203B41FA5}">
                      <a16:colId xmlns:a16="http://schemas.microsoft.com/office/drawing/2014/main" val="1846671753"/>
                    </a:ext>
                  </a:extLst>
                </a:gridCol>
                <a:gridCol w="362555">
                  <a:extLst>
                    <a:ext uri="{9D8B030D-6E8A-4147-A177-3AD203B41FA5}">
                      <a16:colId xmlns:a16="http://schemas.microsoft.com/office/drawing/2014/main" val="3552010692"/>
                    </a:ext>
                  </a:extLst>
                </a:gridCol>
                <a:gridCol w="362555">
                  <a:extLst>
                    <a:ext uri="{9D8B030D-6E8A-4147-A177-3AD203B41FA5}">
                      <a16:colId xmlns:a16="http://schemas.microsoft.com/office/drawing/2014/main" val="3646198461"/>
                    </a:ext>
                  </a:extLst>
                </a:gridCol>
                <a:gridCol w="362555">
                  <a:extLst>
                    <a:ext uri="{9D8B030D-6E8A-4147-A177-3AD203B41FA5}">
                      <a16:colId xmlns:a16="http://schemas.microsoft.com/office/drawing/2014/main" val="2861370936"/>
                    </a:ext>
                  </a:extLst>
                </a:gridCol>
                <a:gridCol w="362555">
                  <a:extLst>
                    <a:ext uri="{9D8B030D-6E8A-4147-A177-3AD203B41FA5}">
                      <a16:colId xmlns:a16="http://schemas.microsoft.com/office/drawing/2014/main" val="1038199952"/>
                    </a:ext>
                  </a:extLst>
                </a:gridCol>
                <a:gridCol w="362555">
                  <a:extLst>
                    <a:ext uri="{9D8B030D-6E8A-4147-A177-3AD203B41FA5}">
                      <a16:colId xmlns:a16="http://schemas.microsoft.com/office/drawing/2014/main" val="47660128"/>
                    </a:ext>
                  </a:extLst>
                </a:gridCol>
                <a:gridCol w="362555">
                  <a:extLst>
                    <a:ext uri="{9D8B030D-6E8A-4147-A177-3AD203B41FA5}">
                      <a16:colId xmlns:a16="http://schemas.microsoft.com/office/drawing/2014/main" val="673717928"/>
                    </a:ext>
                  </a:extLst>
                </a:gridCol>
                <a:gridCol w="362555">
                  <a:extLst>
                    <a:ext uri="{9D8B030D-6E8A-4147-A177-3AD203B41FA5}">
                      <a16:colId xmlns:a16="http://schemas.microsoft.com/office/drawing/2014/main" val="1118837408"/>
                    </a:ext>
                  </a:extLst>
                </a:gridCol>
                <a:gridCol w="362555">
                  <a:extLst>
                    <a:ext uri="{9D8B030D-6E8A-4147-A177-3AD203B41FA5}">
                      <a16:colId xmlns:a16="http://schemas.microsoft.com/office/drawing/2014/main" val="3316365917"/>
                    </a:ext>
                  </a:extLst>
                </a:gridCol>
                <a:gridCol w="362555">
                  <a:extLst>
                    <a:ext uri="{9D8B030D-6E8A-4147-A177-3AD203B41FA5}">
                      <a16:colId xmlns:a16="http://schemas.microsoft.com/office/drawing/2014/main" val="109229169"/>
                    </a:ext>
                  </a:extLst>
                </a:gridCol>
                <a:gridCol w="362555">
                  <a:extLst>
                    <a:ext uri="{9D8B030D-6E8A-4147-A177-3AD203B41FA5}">
                      <a16:colId xmlns:a16="http://schemas.microsoft.com/office/drawing/2014/main" val="3726514561"/>
                    </a:ext>
                  </a:extLst>
                </a:gridCol>
                <a:gridCol w="362555">
                  <a:extLst>
                    <a:ext uri="{9D8B030D-6E8A-4147-A177-3AD203B41FA5}">
                      <a16:colId xmlns:a16="http://schemas.microsoft.com/office/drawing/2014/main" val="955958358"/>
                    </a:ext>
                  </a:extLst>
                </a:gridCol>
                <a:gridCol w="362555">
                  <a:extLst>
                    <a:ext uri="{9D8B030D-6E8A-4147-A177-3AD203B41FA5}">
                      <a16:colId xmlns:a16="http://schemas.microsoft.com/office/drawing/2014/main" val="1010380798"/>
                    </a:ext>
                  </a:extLst>
                </a:gridCol>
                <a:gridCol w="362555">
                  <a:extLst>
                    <a:ext uri="{9D8B030D-6E8A-4147-A177-3AD203B41FA5}">
                      <a16:colId xmlns:a16="http://schemas.microsoft.com/office/drawing/2014/main" val="2932122875"/>
                    </a:ext>
                  </a:extLst>
                </a:gridCol>
                <a:gridCol w="362555">
                  <a:extLst>
                    <a:ext uri="{9D8B030D-6E8A-4147-A177-3AD203B41FA5}">
                      <a16:colId xmlns:a16="http://schemas.microsoft.com/office/drawing/2014/main" val="1871824251"/>
                    </a:ext>
                  </a:extLst>
                </a:gridCol>
                <a:gridCol w="362555">
                  <a:extLst>
                    <a:ext uri="{9D8B030D-6E8A-4147-A177-3AD203B41FA5}">
                      <a16:colId xmlns:a16="http://schemas.microsoft.com/office/drawing/2014/main" val="1476279296"/>
                    </a:ext>
                  </a:extLst>
                </a:gridCol>
                <a:gridCol w="362555">
                  <a:extLst>
                    <a:ext uri="{9D8B030D-6E8A-4147-A177-3AD203B41FA5}">
                      <a16:colId xmlns:a16="http://schemas.microsoft.com/office/drawing/2014/main" val="2798932271"/>
                    </a:ext>
                  </a:extLst>
                </a:gridCol>
                <a:gridCol w="362555">
                  <a:extLst>
                    <a:ext uri="{9D8B030D-6E8A-4147-A177-3AD203B41FA5}">
                      <a16:colId xmlns:a16="http://schemas.microsoft.com/office/drawing/2014/main" val="1496003470"/>
                    </a:ext>
                  </a:extLst>
                </a:gridCol>
                <a:gridCol w="362555">
                  <a:extLst>
                    <a:ext uri="{9D8B030D-6E8A-4147-A177-3AD203B41FA5}">
                      <a16:colId xmlns:a16="http://schemas.microsoft.com/office/drawing/2014/main" val="1987614313"/>
                    </a:ext>
                  </a:extLst>
                </a:gridCol>
                <a:gridCol w="432143">
                  <a:extLst>
                    <a:ext uri="{9D8B030D-6E8A-4147-A177-3AD203B41FA5}">
                      <a16:colId xmlns:a16="http://schemas.microsoft.com/office/drawing/2014/main" val="3398991801"/>
                    </a:ext>
                  </a:extLst>
                </a:gridCol>
                <a:gridCol w="369518">
                  <a:extLst>
                    <a:ext uri="{9D8B030D-6E8A-4147-A177-3AD203B41FA5}">
                      <a16:colId xmlns:a16="http://schemas.microsoft.com/office/drawing/2014/main" val="2469917942"/>
                    </a:ext>
                  </a:extLst>
                </a:gridCol>
              </a:tblGrid>
              <a:tr h="210277">
                <a:tc>
                  <a:txBody>
                    <a:bodyPr/>
                    <a:lstStyle>
                      <a:lvl1pPr marL="0" algn="l" defTabSz="685783" rtl="0" eaLnBrk="1" latinLnBrk="0" hangingPunct="1">
                        <a:defRPr sz="1350" b="1" kern="1200">
                          <a:solidFill>
                            <a:schemeClr val="tx1"/>
                          </a:solidFill>
                          <a:latin typeface="Century Gothic" panose="020B0502020202020204"/>
                        </a:defRPr>
                      </a:lvl1pPr>
                      <a:lvl2pPr marL="342892" algn="l" defTabSz="685783" rtl="0" eaLnBrk="1" latinLnBrk="0" hangingPunct="1">
                        <a:defRPr sz="1350" b="1" kern="1200">
                          <a:solidFill>
                            <a:schemeClr val="tx1"/>
                          </a:solidFill>
                          <a:latin typeface="Century Gothic" panose="020B0502020202020204"/>
                        </a:defRPr>
                      </a:lvl2pPr>
                      <a:lvl3pPr marL="685783" algn="l" defTabSz="685783" rtl="0" eaLnBrk="1" latinLnBrk="0" hangingPunct="1">
                        <a:defRPr sz="1350" b="1" kern="1200">
                          <a:solidFill>
                            <a:schemeClr val="tx1"/>
                          </a:solidFill>
                          <a:latin typeface="Century Gothic" panose="020B0502020202020204"/>
                        </a:defRPr>
                      </a:lvl3pPr>
                      <a:lvl4pPr marL="1028675" algn="l" defTabSz="685783" rtl="0" eaLnBrk="1" latinLnBrk="0" hangingPunct="1">
                        <a:defRPr sz="1350" b="1" kern="1200">
                          <a:solidFill>
                            <a:schemeClr val="tx1"/>
                          </a:solidFill>
                          <a:latin typeface="Century Gothic" panose="020B0502020202020204"/>
                        </a:defRPr>
                      </a:lvl4pPr>
                      <a:lvl5pPr marL="1371566" algn="l" defTabSz="685783" rtl="0" eaLnBrk="1" latinLnBrk="0" hangingPunct="1">
                        <a:defRPr sz="1350" b="1" kern="1200">
                          <a:solidFill>
                            <a:schemeClr val="tx1"/>
                          </a:solidFill>
                          <a:latin typeface="Century Gothic" panose="020B0502020202020204"/>
                        </a:defRPr>
                      </a:lvl5pPr>
                      <a:lvl6pPr marL="1714457" algn="l" defTabSz="685783" rtl="0" eaLnBrk="1" latinLnBrk="0" hangingPunct="1">
                        <a:defRPr sz="1350" b="1" kern="1200">
                          <a:solidFill>
                            <a:schemeClr val="tx1"/>
                          </a:solidFill>
                          <a:latin typeface="Century Gothic" panose="020B0502020202020204"/>
                        </a:defRPr>
                      </a:lvl6pPr>
                      <a:lvl7pPr marL="2057348" algn="l" defTabSz="685783" rtl="0" eaLnBrk="1" latinLnBrk="0" hangingPunct="1">
                        <a:defRPr sz="1350" b="1" kern="1200">
                          <a:solidFill>
                            <a:schemeClr val="tx1"/>
                          </a:solidFill>
                          <a:latin typeface="Century Gothic" panose="020B0502020202020204"/>
                        </a:defRPr>
                      </a:lvl7pPr>
                      <a:lvl8pPr marL="2400240" algn="l" defTabSz="685783" rtl="0" eaLnBrk="1" latinLnBrk="0" hangingPunct="1">
                        <a:defRPr sz="1350" b="1" kern="1200">
                          <a:solidFill>
                            <a:schemeClr val="tx1"/>
                          </a:solidFill>
                          <a:latin typeface="Century Gothic" panose="020B0502020202020204"/>
                        </a:defRPr>
                      </a:lvl8pPr>
                      <a:lvl9pPr marL="2743132" algn="l" defTabSz="685783" rtl="0" eaLnBrk="1" latinLnBrk="0" hangingPunct="1">
                        <a:defRPr sz="1350" b="1" kern="1200">
                          <a:solidFill>
                            <a:schemeClr val="tx1"/>
                          </a:solidFill>
                          <a:latin typeface="Century Gothic" panose="020B0502020202020204"/>
                        </a:defRPr>
                      </a:lvl9pPr>
                    </a:lstStyle>
                    <a:p>
                      <a:pPr algn="ctr" fontAlgn="ctr"/>
                      <a:r>
                        <a:rPr lang="en-US" sz="800" b="1" u="none" strike="noStrike" dirty="0">
                          <a:solidFill>
                            <a:schemeClr val="bg1"/>
                          </a:solidFill>
                          <a:effectLst/>
                          <a:latin typeface="Century Gothic" panose="020B0502020202020204" pitchFamily="34" charset="0"/>
                        </a:rPr>
                        <a:t>Year</a:t>
                      </a:r>
                      <a:endParaRPr lang="en-US" sz="800" b="1" i="0" u="none" strike="noStrike" dirty="0">
                        <a:solidFill>
                          <a:schemeClr val="bg1"/>
                        </a:solidFill>
                        <a:effectLst/>
                        <a:latin typeface="Century Gothic" panose="020B0502020202020204" pitchFamily="34" charset="0"/>
                      </a:endParaRPr>
                    </a:p>
                  </a:txBody>
                  <a:tcPr marL="5300" marR="5300" marT="5300" marB="0" anchor="ctr">
                    <a:lnL>
                      <a:noFill/>
                    </a:lnL>
                    <a:lnR>
                      <a:noFill/>
                    </a:lnR>
                    <a:lnT w="12700" cmpd="sng">
                      <a:solidFill>
                        <a:srgbClr val="75CEEC"/>
                      </a:solidFill>
                    </a:lnT>
                    <a:lnB w="12700" cmpd="sng">
                      <a:solidFill>
                        <a:srgbClr val="75CEEC"/>
                      </a:solidFill>
                    </a:lnB>
                    <a:lnTlToBr w="12700" cmpd="sng">
                      <a:noFill/>
                      <a:prstDash val="solid"/>
                    </a:lnTlToBr>
                    <a:lnBlToTr w="12700" cmpd="sng">
                      <a:noFill/>
                      <a:prstDash val="solid"/>
                    </a:lnBlToTr>
                    <a:solidFill>
                      <a:schemeClr val="tx1"/>
                    </a:solidFill>
                  </a:tcPr>
                </a:tc>
                <a:tc>
                  <a:txBody>
                    <a:bodyPr/>
                    <a:lstStyle/>
                    <a:p>
                      <a:pPr algn="ctr" fontAlgn="ctr"/>
                      <a:r>
                        <a:rPr lang="en-US" sz="800" b="1" i="0" u="none" strike="noStrike" dirty="0">
                          <a:solidFill>
                            <a:srgbClr val="000000"/>
                          </a:solidFill>
                          <a:effectLst/>
                          <a:latin typeface="Century Gothic" panose="020B0502020202020204" pitchFamily="34" charset="0"/>
                        </a:rPr>
                        <a:t>2002</a:t>
                      </a:r>
                    </a:p>
                  </a:txBody>
                  <a:tcPr marL="7620" marR="7620" marT="7620" marB="0" anchor="ctr">
                    <a:lnL>
                      <a:noFill/>
                    </a:lnL>
                    <a:lnR>
                      <a:noFill/>
                    </a:lnR>
                    <a:lnT w="12700" cmpd="sng">
                      <a:solidFill>
                        <a:srgbClr val="75CEEC"/>
                      </a:solidFill>
                    </a:lnT>
                    <a:lnB w="12700" cmpd="sng">
                      <a:solidFill>
                        <a:srgbClr val="75CEEC"/>
                      </a:solidFill>
                    </a:lnB>
                    <a:lnTlToBr w="12700" cmpd="sng">
                      <a:noFill/>
                      <a:prstDash val="solid"/>
                    </a:lnTlToBr>
                    <a:lnBlToTr w="12700" cmpd="sng">
                      <a:noFill/>
                      <a:prstDash val="solid"/>
                    </a:lnBlToTr>
                    <a:solidFill>
                      <a:schemeClr val="tx1"/>
                    </a:solidFill>
                  </a:tcPr>
                </a:tc>
                <a:tc>
                  <a:txBody>
                    <a:bodyPr/>
                    <a:lstStyle/>
                    <a:p>
                      <a:pPr algn="ctr" fontAlgn="ctr"/>
                      <a:r>
                        <a:rPr lang="en-US" sz="800" b="1" i="0" u="none" strike="noStrike" dirty="0">
                          <a:solidFill>
                            <a:srgbClr val="000000"/>
                          </a:solidFill>
                          <a:effectLst/>
                          <a:latin typeface="Century Gothic" panose="020B0502020202020204" pitchFamily="34" charset="0"/>
                        </a:rPr>
                        <a:t>2003</a:t>
                      </a:r>
                    </a:p>
                  </a:txBody>
                  <a:tcPr marL="7620" marR="7620" marT="7620" marB="0" anchor="ctr">
                    <a:lnL>
                      <a:noFill/>
                    </a:lnL>
                    <a:lnR>
                      <a:noFill/>
                    </a:lnR>
                    <a:lnT w="12700" cmpd="sng">
                      <a:solidFill>
                        <a:srgbClr val="75CEEC"/>
                      </a:solidFill>
                    </a:lnT>
                    <a:lnB w="12700" cmpd="sng">
                      <a:solidFill>
                        <a:srgbClr val="75CEEC"/>
                      </a:solidFill>
                    </a:lnB>
                    <a:lnTlToBr w="12700" cmpd="sng">
                      <a:noFill/>
                      <a:prstDash val="solid"/>
                    </a:lnTlToBr>
                    <a:lnBlToTr w="12700" cmpd="sng">
                      <a:noFill/>
                      <a:prstDash val="solid"/>
                    </a:lnBlToTr>
                    <a:solidFill>
                      <a:schemeClr val="tx1"/>
                    </a:solidFill>
                  </a:tcPr>
                </a:tc>
                <a:tc>
                  <a:txBody>
                    <a:bodyPr/>
                    <a:lstStyle/>
                    <a:p>
                      <a:pPr algn="ctr" fontAlgn="ctr"/>
                      <a:r>
                        <a:rPr lang="en-US" sz="800" b="1" i="0" u="none" strike="noStrike" dirty="0">
                          <a:solidFill>
                            <a:srgbClr val="000000"/>
                          </a:solidFill>
                          <a:effectLst/>
                          <a:latin typeface="Century Gothic" panose="020B0502020202020204" pitchFamily="34" charset="0"/>
                        </a:rPr>
                        <a:t>2004</a:t>
                      </a:r>
                    </a:p>
                  </a:txBody>
                  <a:tcPr marL="7620" marR="7620" marT="7620" marB="0" anchor="ctr">
                    <a:lnL>
                      <a:noFill/>
                    </a:lnL>
                    <a:lnR>
                      <a:noFill/>
                    </a:lnR>
                    <a:lnT w="12700" cmpd="sng">
                      <a:solidFill>
                        <a:srgbClr val="75CEEC"/>
                      </a:solidFill>
                    </a:lnT>
                    <a:lnB w="12700" cmpd="sng">
                      <a:solidFill>
                        <a:srgbClr val="75CEEC"/>
                      </a:solidFill>
                    </a:lnB>
                    <a:lnTlToBr w="12700" cmpd="sng">
                      <a:noFill/>
                      <a:prstDash val="solid"/>
                    </a:lnTlToBr>
                    <a:lnBlToTr w="12700" cmpd="sng">
                      <a:noFill/>
                      <a:prstDash val="solid"/>
                    </a:lnBlToTr>
                    <a:solidFill>
                      <a:schemeClr val="tx1"/>
                    </a:solidFill>
                  </a:tcPr>
                </a:tc>
                <a:tc>
                  <a:txBody>
                    <a:bodyPr/>
                    <a:lstStyle/>
                    <a:p>
                      <a:pPr algn="ctr" fontAlgn="ctr"/>
                      <a:r>
                        <a:rPr lang="en-US" sz="800" b="1" i="0" u="none" strike="noStrike" dirty="0">
                          <a:solidFill>
                            <a:srgbClr val="000000"/>
                          </a:solidFill>
                          <a:effectLst/>
                          <a:latin typeface="Century Gothic" panose="020B0502020202020204" pitchFamily="34" charset="0"/>
                        </a:rPr>
                        <a:t>2005</a:t>
                      </a:r>
                    </a:p>
                  </a:txBody>
                  <a:tcPr marL="7620" marR="7620" marT="7620" marB="0" anchor="ctr">
                    <a:lnL>
                      <a:noFill/>
                    </a:lnL>
                    <a:lnR>
                      <a:noFill/>
                    </a:lnR>
                    <a:lnT w="12700" cmpd="sng">
                      <a:solidFill>
                        <a:srgbClr val="75CEEC"/>
                      </a:solidFill>
                    </a:lnT>
                    <a:lnB w="12700" cmpd="sng">
                      <a:solidFill>
                        <a:srgbClr val="75CEEC"/>
                      </a:solidFill>
                    </a:lnB>
                    <a:lnTlToBr w="12700" cmpd="sng">
                      <a:noFill/>
                      <a:prstDash val="solid"/>
                    </a:lnTlToBr>
                    <a:lnBlToTr w="12700" cmpd="sng">
                      <a:noFill/>
                      <a:prstDash val="solid"/>
                    </a:lnBlToTr>
                    <a:solidFill>
                      <a:schemeClr val="tx1"/>
                    </a:solidFill>
                  </a:tcPr>
                </a:tc>
                <a:tc>
                  <a:txBody>
                    <a:bodyPr/>
                    <a:lstStyle/>
                    <a:p>
                      <a:pPr algn="ctr" fontAlgn="ctr"/>
                      <a:r>
                        <a:rPr lang="en-US" sz="800" b="1" i="0" u="none" strike="noStrike" dirty="0">
                          <a:solidFill>
                            <a:srgbClr val="000000"/>
                          </a:solidFill>
                          <a:effectLst/>
                          <a:latin typeface="Century Gothic" panose="020B0502020202020204" pitchFamily="34" charset="0"/>
                        </a:rPr>
                        <a:t>2006</a:t>
                      </a:r>
                    </a:p>
                  </a:txBody>
                  <a:tcPr marL="7620" marR="7620" marT="7620" marB="0" anchor="ctr">
                    <a:lnL>
                      <a:noFill/>
                    </a:lnL>
                    <a:lnR>
                      <a:noFill/>
                    </a:lnR>
                    <a:lnT w="12700" cmpd="sng">
                      <a:solidFill>
                        <a:srgbClr val="75CEEC"/>
                      </a:solidFill>
                    </a:lnT>
                    <a:lnB w="12700" cmpd="sng">
                      <a:solidFill>
                        <a:srgbClr val="75CEEC"/>
                      </a:solidFill>
                    </a:lnB>
                    <a:lnTlToBr w="12700" cmpd="sng">
                      <a:noFill/>
                      <a:prstDash val="solid"/>
                    </a:lnTlToBr>
                    <a:lnBlToTr w="12700" cmpd="sng">
                      <a:noFill/>
                      <a:prstDash val="solid"/>
                    </a:lnBlToTr>
                    <a:solidFill>
                      <a:srgbClr val="FFFF99">
                        <a:alpha val="48000"/>
                      </a:srgbClr>
                    </a:solidFill>
                  </a:tcPr>
                </a:tc>
                <a:tc>
                  <a:txBody>
                    <a:bodyPr/>
                    <a:lstStyle/>
                    <a:p>
                      <a:pPr algn="ctr" fontAlgn="ctr"/>
                      <a:r>
                        <a:rPr lang="en-US" sz="800" b="1" i="0" u="none" strike="noStrike">
                          <a:solidFill>
                            <a:srgbClr val="000000"/>
                          </a:solidFill>
                          <a:effectLst/>
                          <a:latin typeface="Century Gothic" panose="020B0502020202020204" pitchFamily="34" charset="0"/>
                        </a:rPr>
                        <a:t>2007</a:t>
                      </a:r>
                    </a:p>
                  </a:txBody>
                  <a:tcPr marL="7620" marR="7620" marT="7620" marB="0" anchor="ctr">
                    <a:lnL>
                      <a:noFill/>
                    </a:lnL>
                    <a:lnR>
                      <a:noFill/>
                    </a:lnR>
                    <a:lnT w="12700" cmpd="sng">
                      <a:solidFill>
                        <a:srgbClr val="75CEEC"/>
                      </a:solidFill>
                    </a:lnT>
                    <a:lnB w="12700" cmpd="sng">
                      <a:solidFill>
                        <a:srgbClr val="75CEEC"/>
                      </a:solidFill>
                    </a:lnB>
                    <a:lnTlToBr w="12700" cmpd="sng">
                      <a:noFill/>
                      <a:prstDash val="solid"/>
                    </a:lnTlToBr>
                    <a:lnBlToTr w="12700" cmpd="sng">
                      <a:noFill/>
                      <a:prstDash val="solid"/>
                    </a:lnBlToTr>
                    <a:solidFill>
                      <a:schemeClr val="tx1"/>
                    </a:solidFill>
                  </a:tcPr>
                </a:tc>
                <a:tc>
                  <a:txBody>
                    <a:bodyPr/>
                    <a:lstStyle/>
                    <a:p>
                      <a:pPr algn="ctr" fontAlgn="ctr"/>
                      <a:r>
                        <a:rPr lang="en-US" sz="800" b="1" i="0" u="none" strike="noStrike" dirty="0">
                          <a:solidFill>
                            <a:srgbClr val="000000"/>
                          </a:solidFill>
                          <a:effectLst/>
                          <a:latin typeface="Century Gothic" panose="020B0502020202020204" pitchFamily="34" charset="0"/>
                        </a:rPr>
                        <a:t>2008</a:t>
                      </a:r>
                    </a:p>
                  </a:txBody>
                  <a:tcPr marL="7620" marR="7620" marT="7620" marB="0" anchor="ctr">
                    <a:lnL>
                      <a:noFill/>
                    </a:lnL>
                    <a:lnR>
                      <a:noFill/>
                    </a:lnR>
                    <a:lnT w="12700" cmpd="sng">
                      <a:solidFill>
                        <a:srgbClr val="75CEEC"/>
                      </a:solidFill>
                    </a:lnT>
                    <a:lnB w="12700" cmpd="sng">
                      <a:solidFill>
                        <a:srgbClr val="75CEEC"/>
                      </a:solidFill>
                    </a:lnB>
                    <a:lnTlToBr w="12700" cmpd="sng">
                      <a:noFill/>
                      <a:prstDash val="solid"/>
                    </a:lnTlToBr>
                    <a:lnBlToTr w="12700" cmpd="sng">
                      <a:noFill/>
                      <a:prstDash val="solid"/>
                    </a:lnBlToTr>
                    <a:solidFill>
                      <a:schemeClr val="tx1"/>
                    </a:solidFill>
                  </a:tcPr>
                </a:tc>
                <a:tc>
                  <a:txBody>
                    <a:bodyPr/>
                    <a:lstStyle/>
                    <a:p>
                      <a:pPr algn="ctr" fontAlgn="ctr"/>
                      <a:r>
                        <a:rPr lang="en-US" sz="800" b="1" i="0" u="none" strike="noStrike" dirty="0">
                          <a:solidFill>
                            <a:srgbClr val="000000"/>
                          </a:solidFill>
                          <a:effectLst/>
                          <a:latin typeface="Century Gothic" panose="020B0502020202020204" pitchFamily="34" charset="0"/>
                        </a:rPr>
                        <a:t>2009</a:t>
                      </a:r>
                    </a:p>
                  </a:txBody>
                  <a:tcPr marL="7620" marR="7620" marT="7620" marB="0" anchor="ctr">
                    <a:lnL>
                      <a:noFill/>
                    </a:lnL>
                    <a:lnR>
                      <a:noFill/>
                    </a:lnR>
                    <a:lnT w="12700" cmpd="sng">
                      <a:solidFill>
                        <a:srgbClr val="75CEEC"/>
                      </a:solidFill>
                    </a:lnT>
                    <a:lnB w="12700" cmpd="sng">
                      <a:solidFill>
                        <a:srgbClr val="75CEEC"/>
                      </a:solidFill>
                    </a:lnB>
                    <a:lnTlToBr w="12700" cmpd="sng">
                      <a:noFill/>
                      <a:prstDash val="solid"/>
                    </a:lnTlToBr>
                    <a:lnBlToTr w="12700" cmpd="sng">
                      <a:noFill/>
                      <a:prstDash val="solid"/>
                    </a:lnBlToTr>
                    <a:solidFill>
                      <a:schemeClr val="tx1"/>
                    </a:solidFill>
                  </a:tcPr>
                </a:tc>
                <a:tc>
                  <a:txBody>
                    <a:bodyPr/>
                    <a:lstStyle/>
                    <a:p>
                      <a:pPr algn="ctr" fontAlgn="ctr"/>
                      <a:r>
                        <a:rPr lang="en-US" sz="800" b="1" i="0" u="none" strike="noStrike">
                          <a:solidFill>
                            <a:srgbClr val="000000"/>
                          </a:solidFill>
                          <a:effectLst/>
                          <a:latin typeface="Century Gothic" panose="020B0502020202020204" pitchFamily="34" charset="0"/>
                        </a:rPr>
                        <a:t>2010</a:t>
                      </a:r>
                    </a:p>
                  </a:txBody>
                  <a:tcPr marL="7620" marR="7620" marT="7620" marB="0" anchor="ctr">
                    <a:lnL>
                      <a:noFill/>
                    </a:lnL>
                    <a:lnR>
                      <a:noFill/>
                    </a:lnR>
                    <a:lnT w="12700" cmpd="sng">
                      <a:solidFill>
                        <a:srgbClr val="75CEEC"/>
                      </a:solidFill>
                    </a:lnT>
                    <a:lnB w="12700" cmpd="sng">
                      <a:solidFill>
                        <a:srgbClr val="75CEEC"/>
                      </a:solidFill>
                    </a:lnB>
                    <a:lnTlToBr w="12700" cmpd="sng">
                      <a:noFill/>
                      <a:prstDash val="solid"/>
                    </a:lnTlToBr>
                    <a:lnBlToTr w="12700" cmpd="sng">
                      <a:noFill/>
                      <a:prstDash val="solid"/>
                    </a:lnBlToTr>
                    <a:solidFill>
                      <a:schemeClr val="tx1"/>
                    </a:solidFill>
                  </a:tcPr>
                </a:tc>
                <a:tc>
                  <a:txBody>
                    <a:bodyPr/>
                    <a:lstStyle/>
                    <a:p>
                      <a:pPr algn="ctr" fontAlgn="ctr"/>
                      <a:r>
                        <a:rPr lang="en-US" sz="800" b="1" i="0" u="none" strike="noStrike" dirty="0">
                          <a:solidFill>
                            <a:srgbClr val="000000"/>
                          </a:solidFill>
                          <a:effectLst/>
                          <a:latin typeface="Century Gothic" panose="020B0502020202020204" pitchFamily="34" charset="0"/>
                        </a:rPr>
                        <a:t>2011</a:t>
                      </a:r>
                    </a:p>
                  </a:txBody>
                  <a:tcPr marL="7620" marR="7620" marT="7620" marB="0" anchor="ctr">
                    <a:lnL>
                      <a:noFill/>
                    </a:lnL>
                    <a:lnR>
                      <a:noFill/>
                    </a:lnR>
                    <a:lnT w="12700" cmpd="sng">
                      <a:solidFill>
                        <a:srgbClr val="75CEEC"/>
                      </a:solidFill>
                    </a:lnT>
                    <a:lnB w="12700" cmpd="sng">
                      <a:solidFill>
                        <a:srgbClr val="75CEEC"/>
                      </a:solidFill>
                    </a:lnB>
                    <a:lnTlToBr w="12700" cmpd="sng">
                      <a:noFill/>
                      <a:prstDash val="solid"/>
                    </a:lnTlToBr>
                    <a:lnBlToTr w="12700" cmpd="sng">
                      <a:noFill/>
                      <a:prstDash val="solid"/>
                    </a:lnBlToTr>
                    <a:solidFill>
                      <a:schemeClr val="tx1"/>
                    </a:solidFill>
                  </a:tcPr>
                </a:tc>
                <a:tc>
                  <a:txBody>
                    <a:bodyPr/>
                    <a:lstStyle/>
                    <a:p>
                      <a:pPr algn="ctr" fontAlgn="ctr"/>
                      <a:r>
                        <a:rPr lang="en-US" sz="800" b="1" i="0" u="none" strike="noStrike">
                          <a:solidFill>
                            <a:srgbClr val="000000"/>
                          </a:solidFill>
                          <a:effectLst/>
                          <a:latin typeface="Century Gothic" panose="020B0502020202020204" pitchFamily="34" charset="0"/>
                        </a:rPr>
                        <a:t>2012</a:t>
                      </a:r>
                    </a:p>
                  </a:txBody>
                  <a:tcPr marL="7620" marR="7620" marT="7620" marB="0" anchor="ctr">
                    <a:lnL>
                      <a:noFill/>
                    </a:lnL>
                    <a:lnR>
                      <a:noFill/>
                    </a:lnR>
                    <a:lnT w="12700" cmpd="sng">
                      <a:solidFill>
                        <a:srgbClr val="75CEEC"/>
                      </a:solidFill>
                    </a:lnT>
                    <a:lnB w="12700" cmpd="sng">
                      <a:solidFill>
                        <a:srgbClr val="75CEEC"/>
                      </a:solidFill>
                    </a:lnB>
                    <a:lnTlToBr w="12700" cmpd="sng">
                      <a:noFill/>
                      <a:prstDash val="solid"/>
                    </a:lnTlToBr>
                    <a:lnBlToTr w="12700" cmpd="sng">
                      <a:noFill/>
                      <a:prstDash val="solid"/>
                    </a:lnBlToTr>
                    <a:solidFill>
                      <a:schemeClr val="tx1"/>
                    </a:solidFill>
                  </a:tcPr>
                </a:tc>
                <a:tc>
                  <a:txBody>
                    <a:bodyPr/>
                    <a:lstStyle/>
                    <a:p>
                      <a:pPr algn="ctr" fontAlgn="ctr"/>
                      <a:r>
                        <a:rPr lang="en-US" sz="800" b="1" i="0" u="none" strike="noStrike" dirty="0">
                          <a:solidFill>
                            <a:srgbClr val="000000"/>
                          </a:solidFill>
                          <a:effectLst/>
                          <a:latin typeface="Century Gothic" panose="020B0502020202020204" pitchFamily="34" charset="0"/>
                        </a:rPr>
                        <a:t>2013</a:t>
                      </a:r>
                    </a:p>
                  </a:txBody>
                  <a:tcPr marL="7620" marR="7620" marT="7620" marB="0" anchor="ctr">
                    <a:lnL>
                      <a:noFill/>
                    </a:lnL>
                    <a:lnR>
                      <a:noFill/>
                    </a:lnR>
                    <a:lnT w="12700" cmpd="sng">
                      <a:solidFill>
                        <a:srgbClr val="75CEEC"/>
                      </a:solidFill>
                    </a:lnT>
                    <a:lnB w="12700" cmpd="sng">
                      <a:solidFill>
                        <a:srgbClr val="75CEEC"/>
                      </a:solidFill>
                    </a:lnB>
                    <a:lnTlToBr w="12700" cmpd="sng">
                      <a:noFill/>
                      <a:prstDash val="solid"/>
                    </a:lnTlToBr>
                    <a:lnBlToTr w="12700" cmpd="sng">
                      <a:noFill/>
                      <a:prstDash val="solid"/>
                    </a:lnBlToTr>
                    <a:solidFill>
                      <a:schemeClr val="tx1"/>
                    </a:solidFill>
                  </a:tcPr>
                </a:tc>
                <a:tc>
                  <a:txBody>
                    <a:bodyPr/>
                    <a:lstStyle/>
                    <a:p>
                      <a:pPr algn="ctr" fontAlgn="ctr"/>
                      <a:r>
                        <a:rPr lang="en-US" sz="800" b="1" i="0" u="none" strike="noStrike" dirty="0">
                          <a:solidFill>
                            <a:srgbClr val="000000"/>
                          </a:solidFill>
                          <a:effectLst/>
                          <a:latin typeface="Century Gothic" panose="020B0502020202020204" pitchFamily="34" charset="0"/>
                        </a:rPr>
                        <a:t>2014</a:t>
                      </a:r>
                    </a:p>
                  </a:txBody>
                  <a:tcPr marL="7620" marR="7620" marT="7620" marB="0" anchor="ctr">
                    <a:lnL>
                      <a:noFill/>
                    </a:lnL>
                    <a:lnR>
                      <a:noFill/>
                    </a:lnR>
                    <a:lnT w="12700" cmpd="sng">
                      <a:solidFill>
                        <a:srgbClr val="75CEEC"/>
                      </a:solidFill>
                    </a:lnT>
                    <a:lnB w="12700" cmpd="sng">
                      <a:solidFill>
                        <a:srgbClr val="75CEEC"/>
                      </a:solidFill>
                    </a:lnB>
                    <a:lnTlToBr w="12700" cmpd="sng">
                      <a:noFill/>
                      <a:prstDash val="solid"/>
                    </a:lnTlToBr>
                    <a:lnBlToTr w="12700" cmpd="sng">
                      <a:noFill/>
                      <a:prstDash val="solid"/>
                    </a:lnBlToTr>
                    <a:solidFill>
                      <a:schemeClr val="tx1"/>
                    </a:solidFill>
                  </a:tcPr>
                </a:tc>
                <a:tc>
                  <a:txBody>
                    <a:bodyPr/>
                    <a:lstStyle/>
                    <a:p>
                      <a:pPr algn="ctr" fontAlgn="ctr"/>
                      <a:r>
                        <a:rPr lang="en-US" sz="800" b="1" i="0" u="none" strike="noStrike" dirty="0">
                          <a:solidFill>
                            <a:srgbClr val="000000"/>
                          </a:solidFill>
                          <a:effectLst/>
                          <a:latin typeface="Century Gothic" panose="020B0502020202020204" pitchFamily="34" charset="0"/>
                        </a:rPr>
                        <a:t>2015</a:t>
                      </a:r>
                    </a:p>
                  </a:txBody>
                  <a:tcPr marL="7620" marR="7620" marT="7620" marB="0" anchor="ctr">
                    <a:lnL>
                      <a:noFill/>
                    </a:lnL>
                    <a:lnR>
                      <a:noFill/>
                    </a:lnR>
                    <a:lnT w="12700" cmpd="sng">
                      <a:solidFill>
                        <a:srgbClr val="75CEEC"/>
                      </a:solidFill>
                    </a:lnT>
                    <a:lnB w="12700" cmpd="sng">
                      <a:solidFill>
                        <a:srgbClr val="75CEEC"/>
                      </a:solidFill>
                    </a:lnB>
                    <a:lnTlToBr w="12700" cmpd="sng">
                      <a:noFill/>
                      <a:prstDash val="solid"/>
                    </a:lnTlToBr>
                    <a:lnBlToTr w="12700" cmpd="sng">
                      <a:noFill/>
                      <a:prstDash val="solid"/>
                    </a:lnBlToTr>
                    <a:solidFill>
                      <a:schemeClr val="tx1"/>
                    </a:solidFill>
                  </a:tcPr>
                </a:tc>
                <a:tc>
                  <a:txBody>
                    <a:bodyPr/>
                    <a:lstStyle/>
                    <a:p>
                      <a:pPr algn="ctr" fontAlgn="ctr"/>
                      <a:r>
                        <a:rPr lang="en-US" sz="800" b="1" i="0" u="none" strike="noStrike" dirty="0">
                          <a:solidFill>
                            <a:srgbClr val="000000"/>
                          </a:solidFill>
                          <a:effectLst/>
                          <a:latin typeface="Century Gothic" panose="020B0502020202020204" pitchFamily="34" charset="0"/>
                        </a:rPr>
                        <a:t>2016</a:t>
                      </a:r>
                    </a:p>
                  </a:txBody>
                  <a:tcPr marL="7620" marR="7620" marT="7620" marB="0" anchor="ctr">
                    <a:lnL>
                      <a:noFill/>
                    </a:lnL>
                    <a:lnR>
                      <a:noFill/>
                    </a:lnR>
                    <a:lnT w="12700" cmpd="sng">
                      <a:solidFill>
                        <a:srgbClr val="75CEEC"/>
                      </a:solidFill>
                    </a:lnT>
                    <a:lnB w="12700" cmpd="sng">
                      <a:solidFill>
                        <a:srgbClr val="75CEEC"/>
                      </a:solidFill>
                    </a:lnB>
                    <a:lnTlToBr w="12700" cmpd="sng">
                      <a:noFill/>
                      <a:prstDash val="solid"/>
                    </a:lnTlToBr>
                    <a:lnBlToTr w="12700" cmpd="sng">
                      <a:noFill/>
                      <a:prstDash val="solid"/>
                    </a:lnBlToTr>
                    <a:solidFill>
                      <a:schemeClr val="tx1"/>
                    </a:solidFill>
                  </a:tcPr>
                </a:tc>
                <a:tc>
                  <a:txBody>
                    <a:bodyPr/>
                    <a:lstStyle/>
                    <a:p>
                      <a:pPr algn="ctr" fontAlgn="ctr"/>
                      <a:r>
                        <a:rPr lang="en-US" sz="800" b="1" i="0" u="none" strike="noStrike" dirty="0">
                          <a:solidFill>
                            <a:srgbClr val="000000"/>
                          </a:solidFill>
                          <a:effectLst/>
                          <a:latin typeface="Century Gothic" panose="020B0502020202020204" pitchFamily="34" charset="0"/>
                        </a:rPr>
                        <a:t>2017</a:t>
                      </a:r>
                    </a:p>
                  </a:txBody>
                  <a:tcPr marL="7620" marR="7620" marT="7620" marB="0" anchor="ctr">
                    <a:lnL>
                      <a:noFill/>
                    </a:lnL>
                    <a:lnR>
                      <a:noFill/>
                    </a:lnR>
                    <a:lnT w="12700" cmpd="sng">
                      <a:solidFill>
                        <a:srgbClr val="75CEEC"/>
                      </a:solidFill>
                    </a:lnT>
                    <a:lnB w="12700" cmpd="sng">
                      <a:solidFill>
                        <a:srgbClr val="75CEEC"/>
                      </a:solidFill>
                    </a:lnB>
                    <a:lnTlToBr w="12700" cmpd="sng">
                      <a:noFill/>
                      <a:prstDash val="solid"/>
                    </a:lnTlToBr>
                    <a:lnBlToTr w="12700" cmpd="sng">
                      <a:noFill/>
                      <a:prstDash val="solid"/>
                    </a:lnBlToTr>
                    <a:solidFill>
                      <a:schemeClr val="tx1"/>
                    </a:solidFill>
                  </a:tcPr>
                </a:tc>
                <a:tc>
                  <a:txBody>
                    <a:bodyPr/>
                    <a:lstStyle/>
                    <a:p>
                      <a:pPr algn="ctr" fontAlgn="ctr"/>
                      <a:r>
                        <a:rPr lang="en-US" sz="800" b="1" i="0" u="none" strike="noStrike" dirty="0">
                          <a:solidFill>
                            <a:srgbClr val="000000"/>
                          </a:solidFill>
                          <a:effectLst/>
                          <a:latin typeface="Century Gothic" panose="020B0502020202020204" pitchFamily="34" charset="0"/>
                        </a:rPr>
                        <a:t>2018</a:t>
                      </a:r>
                    </a:p>
                  </a:txBody>
                  <a:tcPr marL="7620" marR="7620" marT="7620" marB="0" anchor="ctr">
                    <a:lnL>
                      <a:noFill/>
                    </a:lnL>
                    <a:lnR>
                      <a:noFill/>
                    </a:lnR>
                    <a:lnT w="12700" cmpd="sng">
                      <a:solidFill>
                        <a:srgbClr val="75CEEC"/>
                      </a:solidFill>
                    </a:lnT>
                    <a:lnB w="12700" cmpd="sng">
                      <a:solidFill>
                        <a:srgbClr val="75CEEC"/>
                      </a:solidFill>
                    </a:lnB>
                    <a:lnTlToBr w="12700" cmpd="sng">
                      <a:noFill/>
                      <a:prstDash val="solid"/>
                    </a:lnTlToBr>
                    <a:lnBlToTr w="12700" cmpd="sng">
                      <a:noFill/>
                      <a:prstDash val="solid"/>
                    </a:lnBlToTr>
                    <a:solidFill>
                      <a:schemeClr val="tx1"/>
                    </a:solidFill>
                  </a:tcPr>
                </a:tc>
                <a:tc>
                  <a:txBody>
                    <a:bodyPr/>
                    <a:lstStyle/>
                    <a:p>
                      <a:pPr algn="ctr" fontAlgn="ctr"/>
                      <a:r>
                        <a:rPr lang="en-US" sz="800" b="1" i="0" u="none" strike="noStrike" dirty="0">
                          <a:solidFill>
                            <a:srgbClr val="000000"/>
                          </a:solidFill>
                          <a:effectLst/>
                          <a:latin typeface="Century Gothic" panose="020B0502020202020204" pitchFamily="34" charset="0"/>
                        </a:rPr>
                        <a:t>2019</a:t>
                      </a:r>
                    </a:p>
                  </a:txBody>
                  <a:tcPr marL="7620" marR="7620" marT="7620" marB="0" anchor="ctr">
                    <a:lnL>
                      <a:noFill/>
                    </a:lnL>
                    <a:lnR>
                      <a:noFill/>
                    </a:lnR>
                    <a:lnT w="12700" cmpd="sng">
                      <a:solidFill>
                        <a:srgbClr val="75CEEC"/>
                      </a:solidFill>
                    </a:lnT>
                    <a:lnB w="12700" cmpd="sng">
                      <a:solidFill>
                        <a:srgbClr val="75CEEC"/>
                      </a:solidFill>
                    </a:lnB>
                    <a:lnTlToBr w="12700" cmpd="sng">
                      <a:noFill/>
                      <a:prstDash val="solid"/>
                    </a:lnTlToBr>
                    <a:lnBlToTr w="12700" cmpd="sng">
                      <a:noFill/>
                      <a:prstDash val="solid"/>
                    </a:lnBlToTr>
                    <a:solidFill>
                      <a:schemeClr val="tx1"/>
                    </a:solidFill>
                  </a:tcPr>
                </a:tc>
                <a:tc>
                  <a:txBody>
                    <a:bodyPr/>
                    <a:lstStyle/>
                    <a:p>
                      <a:pPr algn="ctr" fontAlgn="ctr"/>
                      <a:r>
                        <a:rPr lang="en-US" sz="800" b="1" i="0" u="none" strike="noStrike" dirty="0">
                          <a:solidFill>
                            <a:srgbClr val="000000"/>
                          </a:solidFill>
                          <a:effectLst/>
                          <a:latin typeface="Century Gothic" panose="020B0502020202020204" pitchFamily="34" charset="0"/>
                        </a:rPr>
                        <a:t>2020</a:t>
                      </a:r>
                    </a:p>
                  </a:txBody>
                  <a:tcPr marL="7620" marR="7620" marT="7620" marB="0" anchor="ctr">
                    <a:lnL>
                      <a:noFill/>
                    </a:lnL>
                    <a:lnR>
                      <a:noFill/>
                    </a:lnR>
                    <a:lnT w="12700" cmpd="sng">
                      <a:solidFill>
                        <a:srgbClr val="75CEEC"/>
                      </a:solidFill>
                    </a:lnT>
                    <a:lnB w="12700" cmpd="sng">
                      <a:solidFill>
                        <a:srgbClr val="75CEEC"/>
                      </a:solidFill>
                    </a:lnB>
                    <a:lnTlToBr w="12700" cmpd="sng">
                      <a:noFill/>
                      <a:prstDash val="solid"/>
                    </a:lnTlToBr>
                    <a:lnBlToTr w="12700" cmpd="sng">
                      <a:noFill/>
                      <a:prstDash val="solid"/>
                    </a:lnBlToTr>
                    <a:solidFill>
                      <a:schemeClr val="tx1"/>
                    </a:solidFill>
                  </a:tcPr>
                </a:tc>
                <a:tc>
                  <a:txBody>
                    <a:bodyPr/>
                    <a:lstStyle/>
                    <a:p>
                      <a:pPr algn="ctr" fontAlgn="b"/>
                      <a:r>
                        <a:rPr lang="en-US" sz="800" b="1" i="0" u="none" strike="noStrike" dirty="0">
                          <a:solidFill>
                            <a:srgbClr val="000000"/>
                          </a:solidFill>
                          <a:effectLst/>
                          <a:latin typeface="Century Gothic" panose="020B0502020202020204" pitchFamily="34" charset="0"/>
                        </a:rPr>
                        <a:t>2021</a:t>
                      </a:r>
                    </a:p>
                  </a:txBody>
                  <a:tcPr marL="7620" marR="7620" marT="7620" marB="0" anchor="ctr">
                    <a:lnL>
                      <a:noFill/>
                    </a:lnL>
                    <a:lnR>
                      <a:noFill/>
                    </a:lnR>
                    <a:lnT w="12700" cmpd="sng">
                      <a:solidFill>
                        <a:srgbClr val="75CEEC"/>
                      </a:solidFill>
                    </a:lnT>
                    <a:lnB w="12700" cmpd="sng">
                      <a:solidFill>
                        <a:srgbClr val="75CEEC"/>
                      </a:solidFill>
                    </a:lnB>
                    <a:lnTlToBr w="12700" cmpd="sng">
                      <a:noFill/>
                      <a:prstDash val="solid"/>
                    </a:lnTlToBr>
                    <a:lnBlToTr w="12700" cmpd="sng">
                      <a:noFill/>
                      <a:prstDash val="solid"/>
                    </a:lnBlToTr>
                    <a:solidFill>
                      <a:srgbClr val="FFCC99"/>
                    </a:solidFill>
                  </a:tcPr>
                </a:tc>
                <a:tc>
                  <a:txBody>
                    <a:bodyPr/>
                    <a:lstStyle/>
                    <a:p>
                      <a:pPr algn="ctr" fontAlgn="b"/>
                      <a:r>
                        <a:rPr lang="en-US" sz="800" b="1" i="0" u="none" strike="noStrike" dirty="0">
                          <a:solidFill>
                            <a:srgbClr val="000000"/>
                          </a:solidFill>
                          <a:effectLst/>
                          <a:latin typeface="Century Gothic" panose="020B0502020202020204" pitchFamily="34" charset="0"/>
                        </a:rPr>
                        <a:t>Jan-Jun 2022</a:t>
                      </a:r>
                    </a:p>
                  </a:txBody>
                  <a:tcPr marL="7620" marR="7620" marT="7620" marB="0" anchor="ctr">
                    <a:lnL>
                      <a:noFill/>
                    </a:lnL>
                    <a:lnR>
                      <a:noFill/>
                    </a:lnR>
                    <a:lnT w="12700" cmpd="sng">
                      <a:solidFill>
                        <a:srgbClr val="75CEEC"/>
                      </a:solidFill>
                    </a:lnT>
                    <a:lnB w="12700" cmpd="sng">
                      <a:solidFill>
                        <a:srgbClr val="75CEEC"/>
                      </a:solidFill>
                    </a:lnB>
                    <a:lnTlToBr w="12700" cmpd="sng">
                      <a:noFill/>
                      <a:prstDash val="solid"/>
                    </a:lnTlToBr>
                    <a:lnBlToTr w="12700" cmpd="sng">
                      <a:noFill/>
                      <a:prstDash val="solid"/>
                    </a:lnBlToTr>
                    <a:solidFill>
                      <a:srgbClr val="FFFF99"/>
                    </a:solidFill>
                  </a:tcPr>
                </a:tc>
                <a:tc>
                  <a:txBody>
                    <a:bodyPr/>
                    <a:lstStyle/>
                    <a:p>
                      <a:pPr algn="ctr" fontAlgn="b"/>
                      <a:r>
                        <a:rPr lang="en-US" sz="800" b="1" i="0" u="none" strike="noStrike" dirty="0">
                          <a:solidFill>
                            <a:srgbClr val="000000"/>
                          </a:solidFill>
                          <a:effectLst/>
                          <a:latin typeface="Century Gothic" panose="020B0502020202020204" pitchFamily="34" charset="0"/>
                        </a:rPr>
                        <a:t>Jul 22</a:t>
                      </a:r>
                    </a:p>
                    <a:p>
                      <a:pPr algn="ctr" fontAlgn="b"/>
                      <a:endParaRPr lang="en-US" sz="800" b="1" i="0" u="none" strike="noStrike" dirty="0">
                        <a:solidFill>
                          <a:srgbClr val="000000"/>
                        </a:solidFill>
                        <a:effectLst/>
                        <a:latin typeface="Century Gothic" panose="020B0502020202020204" pitchFamily="34" charset="0"/>
                      </a:endParaRPr>
                    </a:p>
                  </a:txBody>
                  <a:tcPr marL="7620" marR="7620" marT="7620" marB="0" anchor="ctr">
                    <a:lnL>
                      <a:noFill/>
                    </a:lnL>
                    <a:lnR>
                      <a:noFill/>
                    </a:lnR>
                    <a:lnT w="12700" cmpd="sng">
                      <a:solidFill>
                        <a:srgbClr val="75CEEC"/>
                      </a:solidFill>
                    </a:lnT>
                    <a:lnB w="12700" cap="flat" cmpd="sng" algn="ctr">
                      <a:solidFill>
                        <a:srgbClr val="75CEEC"/>
                      </a:solidFill>
                      <a:prstDash val="solid"/>
                      <a:round/>
                      <a:headEnd type="none" w="med" len="med"/>
                      <a:tailEnd type="none" w="med" len="med"/>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2173663429"/>
                  </a:ext>
                </a:extLst>
              </a:tr>
              <a:tr h="273811">
                <a:tc>
                  <a:txBody>
                    <a:bodyPr/>
                    <a:lstStyle>
                      <a:lvl1pPr marL="0" algn="l" defTabSz="685783" rtl="0" eaLnBrk="1" latinLnBrk="0" hangingPunct="1">
                        <a:defRPr sz="1350" kern="1200">
                          <a:solidFill>
                            <a:schemeClr val="tx1"/>
                          </a:solidFill>
                          <a:latin typeface="Century Gothic" panose="020B0502020202020204"/>
                        </a:defRPr>
                      </a:lvl1pPr>
                      <a:lvl2pPr marL="342892" algn="l" defTabSz="685783" rtl="0" eaLnBrk="1" latinLnBrk="0" hangingPunct="1">
                        <a:defRPr sz="1350" kern="1200">
                          <a:solidFill>
                            <a:schemeClr val="tx1"/>
                          </a:solidFill>
                          <a:latin typeface="Century Gothic" panose="020B0502020202020204"/>
                        </a:defRPr>
                      </a:lvl2pPr>
                      <a:lvl3pPr marL="685783" algn="l" defTabSz="685783" rtl="0" eaLnBrk="1" latinLnBrk="0" hangingPunct="1">
                        <a:defRPr sz="1350" kern="1200">
                          <a:solidFill>
                            <a:schemeClr val="tx1"/>
                          </a:solidFill>
                          <a:latin typeface="Century Gothic" panose="020B0502020202020204"/>
                        </a:defRPr>
                      </a:lvl3pPr>
                      <a:lvl4pPr marL="1028675" algn="l" defTabSz="685783" rtl="0" eaLnBrk="1" latinLnBrk="0" hangingPunct="1">
                        <a:defRPr sz="1350" kern="1200">
                          <a:solidFill>
                            <a:schemeClr val="tx1"/>
                          </a:solidFill>
                          <a:latin typeface="Century Gothic" panose="020B0502020202020204"/>
                        </a:defRPr>
                      </a:lvl4pPr>
                      <a:lvl5pPr marL="1371566" algn="l" defTabSz="685783" rtl="0" eaLnBrk="1" latinLnBrk="0" hangingPunct="1">
                        <a:defRPr sz="1350" kern="1200">
                          <a:solidFill>
                            <a:schemeClr val="tx1"/>
                          </a:solidFill>
                          <a:latin typeface="Century Gothic" panose="020B0502020202020204"/>
                        </a:defRPr>
                      </a:lvl5pPr>
                      <a:lvl6pPr marL="1714457" algn="l" defTabSz="685783" rtl="0" eaLnBrk="1" latinLnBrk="0" hangingPunct="1">
                        <a:defRPr sz="1350" kern="1200">
                          <a:solidFill>
                            <a:schemeClr val="tx1"/>
                          </a:solidFill>
                          <a:latin typeface="Century Gothic" panose="020B0502020202020204"/>
                        </a:defRPr>
                      </a:lvl6pPr>
                      <a:lvl7pPr marL="2057348" algn="l" defTabSz="685783" rtl="0" eaLnBrk="1" latinLnBrk="0" hangingPunct="1">
                        <a:defRPr sz="1350" kern="1200">
                          <a:solidFill>
                            <a:schemeClr val="tx1"/>
                          </a:solidFill>
                          <a:latin typeface="Century Gothic" panose="020B0502020202020204"/>
                        </a:defRPr>
                      </a:lvl7pPr>
                      <a:lvl8pPr marL="2400240" algn="l" defTabSz="685783" rtl="0" eaLnBrk="1" latinLnBrk="0" hangingPunct="1">
                        <a:defRPr sz="1350" kern="1200">
                          <a:solidFill>
                            <a:schemeClr val="tx1"/>
                          </a:solidFill>
                          <a:latin typeface="Century Gothic" panose="020B0502020202020204"/>
                        </a:defRPr>
                      </a:lvl8pPr>
                      <a:lvl9pPr marL="2743132" algn="l" defTabSz="685783" rtl="0" eaLnBrk="1" latinLnBrk="0" hangingPunct="1">
                        <a:defRPr sz="1350" kern="1200">
                          <a:solidFill>
                            <a:schemeClr val="tx1"/>
                          </a:solidFill>
                          <a:latin typeface="Century Gothic" panose="020B0502020202020204"/>
                        </a:defRPr>
                      </a:lvl9pPr>
                    </a:lstStyle>
                    <a:p>
                      <a:pPr algn="r" fontAlgn="ctr"/>
                      <a:r>
                        <a:rPr lang="en-US" sz="800" b="1" u="none" strike="noStrike" dirty="0">
                          <a:solidFill>
                            <a:schemeClr val="bg1"/>
                          </a:solidFill>
                          <a:effectLst/>
                          <a:latin typeface="Calibri" panose="020F0502020204030204" pitchFamily="34" charset="0"/>
                          <a:cs typeface="Calibri" panose="020F0502020204030204" pitchFamily="34" charset="0"/>
                        </a:rPr>
                        <a:t>10-Yr Treasury Interest Rate</a:t>
                      </a:r>
                      <a:endParaRPr lang="en-US" sz="800" b="1" i="0" u="none" strike="noStrike" dirty="0">
                        <a:solidFill>
                          <a:schemeClr val="bg1"/>
                        </a:solidFill>
                        <a:effectLst/>
                        <a:latin typeface="Calibri" panose="020F0502020204030204" pitchFamily="34" charset="0"/>
                        <a:cs typeface="Calibri" panose="020F0502020204030204" pitchFamily="34" charset="0"/>
                      </a:endParaRPr>
                    </a:p>
                  </a:txBody>
                  <a:tcPr marL="5300" marR="47702" marT="5300" marB="0" anchor="ctr">
                    <a:lnL>
                      <a:noFill/>
                    </a:lnL>
                    <a:lnR>
                      <a:noFill/>
                    </a:lnR>
                    <a:lnT w="12700" cap="flat" cmpd="sng" algn="ctr">
                      <a:solidFill>
                        <a:srgbClr val="75CEEC"/>
                      </a:solidFill>
                      <a:prstDash val="solid"/>
                      <a:round/>
                      <a:headEnd type="none" w="med" len="med"/>
                      <a:tailEnd type="none" w="med" len="med"/>
                    </a:lnT>
                    <a:lnB>
                      <a:no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4.61</a:t>
                      </a:r>
                    </a:p>
                  </a:txBody>
                  <a:tcPr marL="7620" marR="7620" marT="7620" marB="0" anchor="ctr">
                    <a:lnL>
                      <a:noFill/>
                    </a:lnL>
                    <a:lnR>
                      <a:noFill/>
                    </a:lnR>
                    <a:lnT w="12700" cap="flat" cmpd="sng" algn="ctr">
                      <a:solidFill>
                        <a:srgbClr val="75CEEC"/>
                      </a:solidFill>
                      <a:prstDash val="solid"/>
                      <a:round/>
                      <a:headEnd type="none" w="med" len="med"/>
                      <a:tailEnd type="none" w="med" len="med"/>
                    </a:lnT>
                    <a:lnB>
                      <a:no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4.01</a:t>
                      </a:r>
                    </a:p>
                  </a:txBody>
                  <a:tcPr marL="7620" marR="7620" marT="7620" marB="0" anchor="ctr">
                    <a:lnL>
                      <a:noFill/>
                    </a:lnL>
                    <a:lnR>
                      <a:noFill/>
                    </a:lnR>
                    <a:lnT w="12700" cap="flat" cmpd="sng" algn="ctr">
                      <a:solidFill>
                        <a:srgbClr val="75CEEC"/>
                      </a:solidFill>
                      <a:prstDash val="solid"/>
                      <a:round/>
                      <a:headEnd type="none" w="med" len="med"/>
                      <a:tailEnd type="none" w="med" len="med"/>
                    </a:lnT>
                    <a:lnB>
                      <a:no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4.27</a:t>
                      </a:r>
                    </a:p>
                  </a:txBody>
                  <a:tcPr marL="7620" marR="7620" marT="7620" marB="0" anchor="ctr">
                    <a:lnL>
                      <a:noFill/>
                    </a:lnL>
                    <a:lnR>
                      <a:noFill/>
                    </a:lnR>
                    <a:lnT w="12700" cap="flat" cmpd="sng" algn="ctr">
                      <a:solidFill>
                        <a:srgbClr val="75CEEC"/>
                      </a:solidFill>
                      <a:prstDash val="solid"/>
                      <a:round/>
                      <a:headEnd type="none" w="med" len="med"/>
                      <a:tailEnd type="none" w="med" len="med"/>
                    </a:lnT>
                    <a:lnB>
                      <a:no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4.29</a:t>
                      </a:r>
                    </a:p>
                  </a:txBody>
                  <a:tcPr marL="7620" marR="7620" marT="7620" marB="0" anchor="ctr">
                    <a:lnL>
                      <a:noFill/>
                    </a:lnL>
                    <a:lnR>
                      <a:noFill/>
                    </a:lnR>
                    <a:lnT w="12700" cap="flat" cmpd="sng" algn="ctr">
                      <a:solidFill>
                        <a:srgbClr val="75CEEC"/>
                      </a:solidFill>
                      <a:prstDash val="solid"/>
                      <a:round/>
                      <a:headEnd type="none" w="med" len="med"/>
                      <a:tailEnd type="none" w="med" len="med"/>
                    </a:lnT>
                    <a:lnB>
                      <a:no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4.80</a:t>
                      </a:r>
                    </a:p>
                  </a:txBody>
                  <a:tcPr marL="7620" marR="7620" marT="7620" marB="0" anchor="ctr">
                    <a:lnL>
                      <a:noFill/>
                    </a:lnL>
                    <a:lnR>
                      <a:noFill/>
                    </a:lnR>
                    <a:lnT w="12700" cap="flat" cmpd="sng" algn="ctr">
                      <a:solidFill>
                        <a:srgbClr val="75CEEC"/>
                      </a:solidFill>
                      <a:prstDash val="solid"/>
                      <a:round/>
                      <a:headEnd type="none" w="med" len="med"/>
                      <a:tailEnd type="none" w="med" len="med"/>
                    </a:lnT>
                    <a:lnB>
                      <a:noFill/>
                    </a:lnB>
                    <a:lnTlToBr w="12700" cmpd="sng">
                      <a:noFill/>
                      <a:prstDash val="solid"/>
                    </a:lnTlToBr>
                    <a:lnBlToTr w="12700" cmpd="sng">
                      <a:noFill/>
                      <a:prstDash val="solid"/>
                    </a:lnBlToTr>
                    <a:solidFill>
                      <a:srgbClr val="FFFF99">
                        <a:alpha val="48000"/>
                      </a:srgbClr>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4.63</a:t>
                      </a:r>
                    </a:p>
                  </a:txBody>
                  <a:tcPr marL="7620" marR="7620" marT="7620" marB="0" anchor="ctr">
                    <a:lnL>
                      <a:noFill/>
                    </a:lnL>
                    <a:lnR>
                      <a:noFill/>
                    </a:lnR>
                    <a:lnT w="12700" cap="flat" cmpd="sng" algn="ctr">
                      <a:solidFill>
                        <a:srgbClr val="75CEEC"/>
                      </a:solidFill>
                      <a:prstDash val="solid"/>
                      <a:round/>
                      <a:headEnd type="none" w="med" len="med"/>
                      <a:tailEnd type="none" w="med" len="med"/>
                    </a:lnT>
                    <a:lnB>
                      <a:no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3.66</a:t>
                      </a:r>
                    </a:p>
                  </a:txBody>
                  <a:tcPr marL="7620" marR="7620" marT="7620" marB="0" anchor="ctr">
                    <a:lnL>
                      <a:noFill/>
                    </a:lnL>
                    <a:lnR>
                      <a:noFill/>
                    </a:lnR>
                    <a:lnT w="12700" cap="flat" cmpd="sng" algn="ctr">
                      <a:solidFill>
                        <a:srgbClr val="75CEEC"/>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3.26</a:t>
                      </a:r>
                    </a:p>
                  </a:txBody>
                  <a:tcPr marL="7620" marR="7620" marT="7620" marB="0" anchor="ctr">
                    <a:lnL>
                      <a:noFill/>
                    </a:lnL>
                    <a:lnR>
                      <a:noFill/>
                    </a:lnR>
                    <a:lnT w="12700" cap="flat" cmpd="sng" algn="ctr">
                      <a:solidFill>
                        <a:srgbClr val="75CEEC"/>
                      </a:solidFill>
                      <a:prstDash val="solid"/>
                      <a:round/>
                      <a:headEnd type="none" w="med" len="med"/>
                      <a:tailEnd type="none" w="med" len="med"/>
                    </a:lnT>
                    <a:lnB>
                      <a:no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3.22</a:t>
                      </a:r>
                    </a:p>
                  </a:txBody>
                  <a:tcPr marL="7620" marR="7620" marT="7620" marB="0" anchor="ctr">
                    <a:lnL>
                      <a:noFill/>
                    </a:lnL>
                    <a:lnR>
                      <a:noFill/>
                    </a:lnR>
                    <a:lnT w="12700" cap="flat" cmpd="sng" algn="ctr">
                      <a:solidFill>
                        <a:srgbClr val="75CEEC"/>
                      </a:solidFill>
                      <a:prstDash val="solid"/>
                      <a:round/>
                      <a:headEnd type="none" w="med" len="med"/>
                      <a:tailEnd type="none" w="med" len="med"/>
                    </a:lnT>
                    <a:lnB>
                      <a:no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2.78</a:t>
                      </a:r>
                    </a:p>
                  </a:txBody>
                  <a:tcPr marL="7620" marR="7620" marT="7620" marB="0" anchor="ctr">
                    <a:lnL>
                      <a:noFill/>
                    </a:lnL>
                    <a:lnR>
                      <a:noFill/>
                    </a:lnR>
                    <a:lnT w="12700" cap="flat" cmpd="sng" algn="ctr">
                      <a:solidFill>
                        <a:srgbClr val="75CEEC"/>
                      </a:solidFill>
                      <a:prstDash val="solid"/>
                      <a:round/>
                      <a:headEnd type="none" w="med" len="med"/>
                      <a:tailEnd type="none" w="med" len="med"/>
                    </a:lnT>
                    <a:lnB>
                      <a:no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1.89</a:t>
                      </a:r>
                    </a:p>
                  </a:txBody>
                  <a:tcPr marL="7620" marR="7620" marT="7620" marB="0" anchor="ctr">
                    <a:lnL>
                      <a:noFill/>
                    </a:lnL>
                    <a:lnR>
                      <a:noFill/>
                    </a:lnR>
                    <a:lnT w="12700" cap="flat" cmpd="sng" algn="ctr">
                      <a:solidFill>
                        <a:srgbClr val="75CEEC"/>
                      </a:solidFill>
                      <a:prstDash val="solid"/>
                      <a:round/>
                      <a:headEnd type="none" w="med" len="med"/>
                      <a:tailEnd type="none" w="med" len="med"/>
                    </a:lnT>
                    <a:lnB>
                      <a:no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2.35</a:t>
                      </a:r>
                    </a:p>
                  </a:txBody>
                  <a:tcPr marL="7620" marR="7620" marT="7620" marB="0" anchor="ctr">
                    <a:lnL>
                      <a:noFill/>
                    </a:lnL>
                    <a:lnR>
                      <a:noFill/>
                    </a:lnR>
                    <a:lnT w="12700" cap="flat" cmpd="sng" algn="ctr">
                      <a:solidFill>
                        <a:srgbClr val="75CEEC"/>
                      </a:solidFill>
                      <a:prstDash val="solid"/>
                      <a:round/>
                      <a:headEnd type="none" w="med" len="med"/>
                      <a:tailEnd type="none" w="med" len="med"/>
                    </a:lnT>
                    <a:lnB>
                      <a:no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2.54</a:t>
                      </a:r>
                    </a:p>
                  </a:txBody>
                  <a:tcPr marL="7620" marR="7620" marT="7620" marB="0" anchor="ctr">
                    <a:lnL>
                      <a:noFill/>
                    </a:lnL>
                    <a:lnR>
                      <a:noFill/>
                    </a:lnR>
                    <a:lnT w="12700" cap="flat" cmpd="sng" algn="ctr">
                      <a:solidFill>
                        <a:srgbClr val="75CEEC"/>
                      </a:solidFill>
                      <a:prstDash val="solid"/>
                      <a:round/>
                      <a:headEnd type="none" w="med" len="med"/>
                      <a:tailEnd type="none" w="med" len="med"/>
                    </a:lnT>
                    <a:lnB>
                      <a:no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2.14</a:t>
                      </a:r>
                    </a:p>
                  </a:txBody>
                  <a:tcPr marL="7620" marR="7620" marT="7620" marB="0" anchor="ctr">
                    <a:lnL>
                      <a:noFill/>
                    </a:lnL>
                    <a:lnR>
                      <a:noFill/>
                    </a:lnR>
                    <a:lnT w="12700" cap="flat" cmpd="sng" algn="ctr">
                      <a:solidFill>
                        <a:srgbClr val="75CEEC"/>
                      </a:solidFill>
                      <a:prstDash val="solid"/>
                      <a:round/>
                      <a:headEnd type="none" w="med" len="med"/>
                      <a:tailEnd type="none" w="med" len="med"/>
                    </a:lnT>
                    <a:lnB>
                      <a:no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1.84</a:t>
                      </a:r>
                    </a:p>
                  </a:txBody>
                  <a:tcPr marL="7620" marR="7620" marT="7620" marB="0" anchor="ctr">
                    <a:lnL>
                      <a:noFill/>
                    </a:lnL>
                    <a:lnR>
                      <a:noFill/>
                    </a:lnR>
                    <a:lnT w="12700" cap="flat" cmpd="sng" algn="ctr">
                      <a:solidFill>
                        <a:srgbClr val="75CEEC"/>
                      </a:solidFill>
                      <a:prstDash val="solid"/>
                      <a:round/>
                      <a:headEnd type="none" w="med" len="med"/>
                      <a:tailEnd type="none" w="med" len="med"/>
                    </a:lnT>
                    <a:lnB>
                      <a:no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2.40</a:t>
                      </a:r>
                    </a:p>
                  </a:txBody>
                  <a:tcPr marL="7620" marR="7620" marT="7620" marB="0" anchor="ctr">
                    <a:lnL>
                      <a:noFill/>
                    </a:lnL>
                    <a:lnR>
                      <a:noFill/>
                    </a:lnR>
                    <a:lnT w="12700" cap="flat" cmpd="sng" algn="ctr">
                      <a:solidFill>
                        <a:srgbClr val="75CEEC"/>
                      </a:solidFill>
                      <a:prstDash val="solid"/>
                      <a:round/>
                      <a:headEnd type="none" w="med" len="med"/>
                      <a:tailEnd type="none" w="med" len="med"/>
                    </a:lnT>
                    <a:lnB>
                      <a:noFill/>
                    </a:lnB>
                    <a:lnTlToBr w="12700" cmpd="sng">
                      <a:noFill/>
                      <a:prstDash val="solid"/>
                    </a:lnTlToBr>
                    <a:lnBlToTr w="12700" cmpd="sng">
                      <a:noFill/>
                      <a:prstDash val="solid"/>
                    </a:lnBlToTr>
                    <a:solidFill>
                      <a:srgbClr val="FFFFFF">
                        <a:alpha val="20000"/>
                      </a:srgbClr>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2.69</a:t>
                      </a:r>
                    </a:p>
                  </a:txBody>
                  <a:tcPr marL="7620" marR="7620" marT="7620" marB="0" anchor="ctr">
                    <a:lnL>
                      <a:noFill/>
                    </a:lnL>
                    <a:lnR>
                      <a:noFill/>
                    </a:lnR>
                    <a:lnT w="12700" cap="flat" cmpd="sng" algn="ctr">
                      <a:solidFill>
                        <a:srgbClr val="75CEEC"/>
                      </a:solidFill>
                      <a:prstDash val="solid"/>
                      <a:round/>
                      <a:headEnd type="none" w="med" len="med"/>
                      <a:tailEnd type="none" w="med" len="med"/>
                    </a:lnT>
                    <a:lnB>
                      <a:no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1.77</a:t>
                      </a:r>
                    </a:p>
                  </a:txBody>
                  <a:tcPr marL="7620" marR="7620" marT="7620" marB="0" anchor="ctr">
                    <a:lnL>
                      <a:noFill/>
                    </a:lnL>
                    <a:lnR>
                      <a:noFill/>
                    </a:lnR>
                    <a:lnT w="12700" cap="flat" cmpd="sng" algn="ctr">
                      <a:solidFill>
                        <a:srgbClr val="75CEEC"/>
                      </a:solidFill>
                      <a:prstDash val="solid"/>
                      <a:round/>
                      <a:headEnd type="none" w="med" len="med"/>
                      <a:tailEnd type="none" w="med" len="med"/>
                    </a:lnT>
                    <a:lnB>
                      <a:no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0.77</a:t>
                      </a:r>
                    </a:p>
                  </a:txBody>
                  <a:tcPr marL="7620" marR="7620" marT="7620" marB="0" anchor="ctr">
                    <a:lnL>
                      <a:noFill/>
                    </a:lnL>
                    <a:lnR>
                      <a:noFill/>
                    </a:lnR>
                    <a:lnT w="12700" cap="flat" cmpd="sng" algn="ctr">
                      <a:solidFill>
                        <a:srgbClr val="75CEEC"/>
                      </a:solidFill>
                      <a:prstDash val="solid"/>
                      <a:round/>
                      <a:headEnd type="none" w="med" len="med"/>
                      <a:tailEnd type="none" w="med" len="med"/>
                    </a:lnT>
                    <a:lnB>
                      <a:noFill/>
                    </a:lnB>
                    <a:lnTlToBr w="12700" cmpd="sng">
                      <a:noFill/>
                      <a:prstDash val="solid"/>
                    </a:lnTlToBr>
                    <a:lnBlToTr w="12700" cmpd="sng">
                      <a:noFill/>
                      <a:prstDash val="solid"/>
                    </a:lnBlToTr>
                    <a:solidFill>
                      <a:schemeClr val="tx1">
                        <a:alpha val="20000"/>
                      </a:schemeClr>
                    </a:solidFill>
                  </a:tcPr>
                </a:tc>
                <a:tc>
                  <a:txBody>
                    <a:bodyPr/>
                    <a:lstStyle/>
                    <a:p>
                      <a:pPr algn="ctr" fontAlgn="b"/>
                      <a:r>
                        <a:rPr lang="en-US" sz="800" b="0" i="0" u="none" strike="noStrike" dirty="0">
                          <a:solidFill>
                            <a:srgbClr val="000000"/>
                          </a:solidFill>
                          <a:effectLst/>
                          <a:latin typeface="Calibri" panose="020F0502020204030204" pitchFamily="34" charset="0"/>
                          <a:cs typeface="Calibri" panose="020F0502020204030204" pitchFamily="34" charset="0"/>
                        </a:rPr>
                        <a:t>1.56</a:t>
                      </a:r>
                    </a:p>
                  </a:txBody>
                  <a:tcPr marL="7620" marR="7620" marT="7620" marB="0" anchor="ctr">
                    <a:lnL>
                      <a:noFill/>
                    </a:lnL>
                    <a:lnR>
                      <a:noFill/>
                    </a:lnR>
                    <a:lnT w="12700" cap="flat" cmpd="sng" algn="ctr">
                      <a:solidFill>
                        <a:srgbClr val="75CEEC"/>
                      </a:solidFill>
                      <a:prstDash val="solid"/>
                      <a:round/>
                      <a:headEnd type="none" w="med" len="med"/>
                      <a:tailEnd type="none" w="med" len="med"/>
                    </a:lnT>
                    <a:lnB>
                      <a:noFill/>
                    </a:lnB>
                    <a:lnTlToBr w="12700" cmpd="sng">
                      <a:noFill/>
                      <a:prstDash val="solid"/>
                    </a:lnTlToBr>
                    <a:lnBlToTr w="12700" cmpd="sng">
                      <a:noFill/>
                      <a:prstDash val="solid"/>
                    </a:lnBlToTr>
                    <a:solidFill>
                      <a:srgbClr val="FFCC99"/>
                    </a:solidFill>
                  </a:tcPr>
                </a:tc>
                <a:tc>
                  <a:txBody>
                    <a:bodyPr/>
                    <a:lstStyle/>
                    <a:p>
                      <a:pPr algn="ctr" fontAlgn="b"/>
                      <a:r>
                        <a:rPr lang="en-US" sz="800" b="0" i="0" u="none" strike="noStrike" dirty="0">
                          <a:solidFill>
                            <a:srgbClr val="000000"/>
                          </a:solidFill>
                          <a:effectLst/>
                          <a:latin typeface="Calibri" panose="020F0502020204030204" pitchFamily="34" charset="0"/>
                          <a:cs typeface="Calibri" panose="020F0502020204030204" pitchFamily="34" charset="0"/>
                        </a:rPr>
                        <a:t>2.94</a:t>
                      </a:r>
                    </a:p>
                  </a:txBody>
                  <a:tcPr marL="7620" marR="7620" marT="7620" marB="0" anchor="ctr">
                    <a:lnL>
                      <a:noFill/>
                    </a:lnL>
                    <a:lnR>
                      <a:noFill/>
                    </a:lnR>
                    <a:lnT w="12700" cap="flat" cmpd="sng" algn="ctr">
                      <a:solidFill>
                        <a:srgbClr val="75CEEC"/>
                      </a:solidFill>
                      <a:prstDash val="solid"/>
                      <a:round/>
                      <a:headEnd type="none" w="med" len="med"/>
                      <a:tailEnd type="none" w="med" len="med"/>
                    </a:lnT>
                    <a:lnB>
                      <a:noFill/>
                    </a:lnB>
                    <a:lnTlToBr w="12700" cmpd="sng">
                      <a:noFill/>
                      <a:prstDash val="solid"/>
                    </a:lnTlToBr>
                    <a:lnBlToTr w="12700" cmpd="sng">
                      <a:noFill/>
                      <a:prstDash val="solid"/>
                    </a:lnBlToTr>
                    <a:solidFill>
                      <a:srgbClr val="FFFF99"/>
                    </a:solidFill>
                  </a:tcPr>
                </a:tc>
                <a:tc>
                  <a:txBody>
                    <a:bodyPr/>
                    <a:lstStyle/>
                    <a:p>
                      <a:pPr algn="ctr" fontAlgn="b"/>
                      <a:r>
                        <a:rPr lang="en-US" sz="800" b="0" i="0" u="none" strike="noStrike" dirty="0">
                          <a:solidFill>
                            <a:srgbClr val="000000"/>
                          </a:solidFill>
                          <a:effectLst/>
                          <a:latin typeface="Calibri" panose="020F0502020204030204" pitchFamily="34" charset="0"/>
                          <a:cs typeface="Calibri" panose="020F0502020204030204" pitchFamily="34" charset="0"/>
                        </a:rPr>
                        <a:t>2.86</a:t>
                      </a:r>
                    </a:p>
                  </a:txBody>
                  <a:tcPr marL="7620" marR="7620" marT="7620" marB="0" anchor="ctr">
                    <a:lnL>
                      <a:noFill/>
                    </a:lnL>
                    <a:lnR>
                      <a:noFill/>
                    </a:lnR>
                    <a:lnT w="12700" cap="flat" cmpd="sng" algn="ctr">
                      <a:solidFill>
                        <a:srgbClr val="75CEEC"/>
                      </a:solidFill>
                      <a:prstDash val="solid"/>
                      <a:round/>
                      <a:headEnd type="none" w="med" len="med"/>
                      <a:tailEnd type="none" w="med" len="med"/>
                    </a:lnT>
                    <a:lnB>
                      <a:noFill/>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1571720313"/>
                  </a:ext>
                </a:extLst>
              </a:tr>
              <a:tr h="221804">
                <a:tc>
                  <a:txBody>
                    <a:bodyPr/>
                    <a:lstStyle>
                      <a:lvl1pPr marL="0" algn="l" defTabSz="685783" rtl="0" eaLnBrk="1" latinLnBrk="0" hangingPunct="1">
                        <a:defRPr sz="1350" kern="1200">
                          <a:solidFill>
                            <a:schemeClr val="tx1"/>
                          </a:solidFill>
                          <a:latin typeface="Century Gothic" panose="020B0502020202020204"/>
                        </a:defRPr>
                      </a:lvl1pPr>
                      <a:lvl2pPr marL="342892" algn="l" defTabSz="685783" rtl="0" eaLnBrk="1" latinLnBrk="0" hangingPunct="1">
                        <a:defRPr sz="1350" kern="1200">
                          <a:solidFill>
                            <a:schemeClr val="tx1"/>
                          </a:solidFill>
                          <a:latin typeface="Century Gothic" panose="020B0502020202020204"/>
                        </a:defRPr>
                      </a:lvl2pPr>
                      <a:lvl3pPr marL="685783" algn="l" defTabSz="685783" rtl="0" eaLnBrk="1" latinLnBrk="0" hangingPunct="1">
                        <a:defRPr sz="1350" kern="1200">
                          <a:solidFill>
                            <a:schemeClr val="tx1"/>
                          </a:solidFill>
                          <a:latin typeface="Century Gothic" panose="020B0502020202020204"/>
                        </a:defRPr>
                      </a:lvl3pPr>
                      <a:lvl4pPr marL="1028675" algn="l" defTabSz="685783" rtl="0" eaLnBrk="1" latinLnBrk="0" hangingPunct="1">
                        <a:defRPr sz="1350" kern="1200">
                          <a:solidFill>
                            <a:schemeClr val="tx1"/>
                          </a:solidFill>
                          <a:latin typeface="Century Gothic" panose="020B0502020202020204"/>
                        </a:defRPr>
                      </a:lvl4pPr>
                      <a:lvl5pPr marL="1371566" algn="l" defTabSz="685783" rtl="0" eaLnBrk="1" latinLnBrk="0" hangingPunct="1">
                        <a:defRPr sz="1350" kern="1200">
                          <a:solidFill>
                            <a:schemeClr val="tx1"/>
                          </a:solidFill>
                          <a:latin typeface="Century Gothic" panose="020B0502020202020204"/>
                        </a:defRPr>
                      </a:lvl5pPr>
                      <a:lvl6pPr marL="1714457" algn="l" defTabSz="685783" rtl="0" eaLnBrk="1" latinLnBrk="0" hangingPunct="1">
                        <a:defRPr sz="1350" kern="1200">
                          <a:solidFill>
                            <a:schemeClr val="tx1"/>
                          </a:solidFill>
                          <a:latin typeface="Century Gothic" panose="020B0502020202020204"/>
                        </a:defRPr>
                      </a:lvl6pPr>
                      <a:lvl7pPr marL="2057348" algn="l" defTabSz="685783" rtl="0" eaLnBrk="1" latinLnBrk="0" hangingPunct="1">
                        <a:defRPr sz="1350" kern="1200">
                          <a:solidFill>
                            <a:schemeClr val="tx1"/>
                          </a:solidFill>
                          <a:latin typeface="Century Gothic" panose="020B0502020202020204"/>
                        </a:defRPr>
                      </a:lvl7pPr>
                      <a:lvl8pPr marL="2400240" algn="l" defTabSz="685783" rtl="0" eaLnBrk="1" latinLnBrk="0" hangingPunct="1">
                        <a:defRPr sz="1350" kern="1200">
                          <a:solidFill>
                            <a:schemeClr val="tx1"/>
                          </a:solidFill>
                          <a:latin typeface="Century Gothic" panose="020B0502020202020204"/>
                        </a:defRPr>
                      </a:lvl8pPr>
                      <a:lvl9pPr marL="2743132" algn="l" defTabSz="685783" rtl="0" eaLnBrk="1" latinLnBrk="0" hangingPunct="1">
                        <a:defRPr sz="1350" kern="1200">
                          <a:solidFill>
                            <a:schemeClr val="tx1"/>
                          </a:solidFill>
                          <a:latin typeface="Century Gothic" panose="020B0502020202020204"/>
                        </a:defRPr>
                      </a:lvl9pPr>
                    </a:lstStyle>
                    <a:p>
                      <a:pPr algn="r" fontAlgn="ctr"/>
                      <a:r>
                        <a:rPr lang="en-US" sz="800" b="1" u="none" strike="noStrike" dirty="0">
                          <a:solidFill>
                            <a:schemeClr val="bg1"/>
                          </a:solidFill>
                          <a:effectLst/>
                          <a:latin typeface="Calibri" panose="020F0502020204030204" pitchFamily="34" charset="0"/>
                          <a:cs typeface="Calibri" panose="020F0502020204030204" pitchFamily="34" charset="0"/>
                        </a:rPr>
                        <a:t>Avg Self Storage Cap Rate</a:t>
                      </a:r>
                      <a:endParaRPr lang="en-US" sz="800" b="1" i="0" u="none" strike="noStrike" dirty="0">
                        <a:solidFill>
                          <a:schemeClr val="bg1"/>
                        </a:solidFill>
                        <a:effectLst/>
                        <a:latin typeface="Calibri" panose="020F0502020204030204" pitchFamily="34" charset="0"/>
                        <a:cs typeface="Calibri" panose="020F0502020204030204" pitchFamily="34" charset="0"/>
                      </a:endParaRPr>
                    </a:p>
                  </a:txBody>
                  <a:tcPr marL="5300" marR="47702" marT="5300" marB="0" anchor="ctr">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9.59</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9.08</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8.74</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7.37</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7.34</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FFF99">
                        <a:alpha val="48000"/>
                      </a:srgb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7.41</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7.59</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8.57</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8.09</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7.54</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6.75</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6.25</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6.01</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5.74</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5.70</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5.60</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5.68</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5.60</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5.50</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ctr" fontAlgn="b"/>
                      <a:r>
                        <a:rPr lang="en-US" sz="800" b="0" i="0" u="none" strike="noStrike" dirty="0">
                          <a:solidFill>
                            <a:srgbClr val="000000"/>
                          </a:solidFill>
                          <a:effectLst/>
                          <a:latin typeface="Calibri" panose="020F0502020204030204" pitchFamily="34" charset="0"/>
                          <a:cs typeface="Calibri" panose="020F0502020204030204" pitchFamily="34" charset="0"/>
                        </a:rPr>
                        <a:t>5.1</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FCC99"/>
                    </a:solidFill>
                  </a:tcPr>
                </a:tc>
                <a:tc>
                  <a:txBody>
                    <a:bodyPr/>
                    <a:lstStyle/>
                    <a:p>
                      <a:pPr algn="ctr" fontAlgn="b"/>
                      <a:r>
                        <a:rPr lang="en-US" sz="800" b="0" i="0" u="none" strike="noStrike" dirty="0">
                          <a:solidFill>
                            <a:srgbClr val="000000"/>
                          </a:solidFill>
                          <a:effectLst/>
                          <a:latin typeface="Calibri" panose="020F0502020204030204" pitchFamily="34" charset="0"/>
                          <a:cs typeface="Calibri" panose="020F0502020204030204" pitchFamily="34" charset="0"/>
                        </a:rPr>
                        <a:t>4.98</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FFF99"/>
                    </a:solidFill>
                  </a:tcPr>
                </a:tc>
                <a:tc>
                  <a:txBody>
                    <a:bodyPr/>
                    <a:lstStyle/>
                    <a:p>
                      <a:pPr algn="ctr" fontAlgn="b"/>
                      <a:r>
                        <a:rPr lang="en-US" sz="800" b="0" i="0" u="none" strike="noStrike" dirty="0">
                          <a:solidFill>
                            <a:srgbClr val="000000"/>
                          </a:solidFill>
                          <a:effectLst/>
                          <a:latin typeface="Calibri" panose="020F0502020204030204" pitchFamily="34" charset="0"/>
                          <a:cs typeface="Calibri" panose="020F0502020204030204" pitchFamily="34" charset="0"/>
                        </a:rPr>
                        <a:t>5.21</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3679743647"/>
                  </a:ext>
                </a:extLst>
              </a:tr>
              <a:tr h="192761">
                <a:tc>
                  <a:txBody>
                    <a:bodyPr/>
                    <a:lstStyle>
                      <a:lvl1pPr marL="0" algn="l" defTabSz="685783" rtl="0" eaLnBrk="1" latinLnBrk="0" hangingPunct="1">
                        <a:defRPr sz="1350" kern="1200">
                          <a:solidFill>
                            <a:schemeClr val="tx1"/>
                          </a:solidFill>
                          <a:latin typeface="Century Gothic" panose="020B0502020202020204"/>
                        </a:defRPr>
                      </a:lvl1pPr>
                      <a:lvl2pPr marL="342892" algn="l" defTabSz="685783" rtl="0" eaLnBrk="1" latinLnBrk="0" hangingPunct="1">
                        <a:defRPr sz="1350" kern="1200">
                          <a:solidFill>
                            <a:schemeClr val="tx1"/>
                          </a:solidFill>
                          <a:latin typeface="Century Gothic" panose="020B0502020202020204"/>
                        </a:defRPr>
                      </a:lvl2pPr>
                      <a:lvl3pPr marL="685783" algn="l" defTabSz="685783" rtl="0" eaLnBrk="1" latinLnBrk="0" hangingPunct="1">
                        <a:defRPr sz="1350" kern="1200">
                          <a:solidFill>
                            <a:schemeClr val="tx1"/>
                          </a:solidFill>
                          <a:latin typeface="Century Gothic" panose="020B0502020202020204"/>
                        </a:defRPr>
                      </a:lvl3pPr>
                      <a:lvl4pPr marL="1028675" algn="l" defTabSz="685783" rtl="0" eaLnBrk="1" latinLnBrk="0" hangingPunct="1">
                        <a:defRPr sz="1350" kern="1200">
                          <a:solidFill>
                            <a:schemeClr val="tx1"/>
                          </a:solidFill>
                          <a:latin typeface="Century Gothic" panose="020B0502020202020204"/>
                        </a:defRPr>
                      </a:lvl4pPr>
                      <a:lvl5pPr marL="1371566" algn="l" defTabSz="685783" rtl="0" eaLnBrk="1" latinLnBrk="0" hangingPunct="1">
                        <a:defRPr sz="1350" kern="1200">
                          <a:solidFill>
                            <a:schemeClr val="tx1"/>
                          </a:solidFill>
                          <a:latin typeface="Century Gothic" panose="020B0502020202020204"/>
                        </a:defRPr>
                      </a:lvl5pPr>
                      <a:lvl6pPr marL="1714457" algn="l" defTabSz="685783" rtl="0" eaLnBrk="1" latinLnBrk="0" hangingPunct="1">
                        <a:defRPr sz="1350" kern="1200">
                          <a:solidFill>
                            <a:schemeClr val="tx1"/>
                          </a:solidFill>
                          <a:latin typeface="Century Gothic" panose="020B0502020202020204"/>
                        </a:defRPr>
                      </a:lvl6pPr>
                      <a:lvl7pPr marL="2057348" algn="l" defTabSz="685783" rtl="0" eaLnBrk="1" latinLnBrk="0" hangingPunct="1">
                        <a:defRPr sz="1350" kern="1200">
                          <a:solidFill>
                            <a:schemeClr val="tx1"/>
                          </a:solidFill>
                          <a:latin typeface="Century Gothic" panose="020B0502020202020204"/>
                        </a:defRPr>
                      </a:lvl7pPr>
                      <a:lvl8pPr marL="2400240" algn="l" defTabSz="685783" rtl="0" eaLnBrk="1" latinLnBrk="0" hangingPunct="1">
                        <a:defRPr sz="1350" kern="1200">
                          <a:solidFill>
                            <a:schemeClr val="tx1"/>
                          </a:solidFill>
                          <a:latin typeface="Century Gothic" panose="020B0502020202020204"/>
                        </a:defRPr>
                      </a:lvl8pPr>
                      <a:lvl9pPr marL="2743132" algn="l" defTabSz="685783" rtl="0" eaLnBrk="1" latinLnBrk="0" hangingPunct="1">
                        <a:defRPr sz="1350" kern="1200">
                          <a:solidFill>
                            <a:schemeClr val="tx1"/>
                          </a:solidFill>
                          <a:latin typeface="Century Gothic" panose="020B0502020202020204"/>
                        </a:defRPr>
                      </a:lvl9pPr>
                    </a:lstStyle>
                    <a:p>
                      <a:pPr algn="r" fontAlgn="ctr"/>
                      <a:r>
                        <a:rPr lang="en-US" sz="800" b="1" u="none" strike="noStrike" dirty="0">
                          <a:solidFill>
                            <a:schemeClr val="bg1"/>
                          </a:solidFill>
                          <a:effectLst/>
                          <a:latin typeface="Calibri" panose="020F0502020204030204" pitchFamily="34" charset="0"/>
                          <a:cs typeface="Calibri" panose="020F0502020204030204" pitchFamily="34" charset="0"/>
                        </a:rPr>
                        <a:t>Spread</a:t>
                      </a:r>
                      <a:endParaRPr lang="en-US" sz="800" b="1" i="0" u="none" strike="noStrike" dirty="0">
                        <a:solidFill>
                          <a:schemeClr val="bg1"/>
                        </a:solidFill>
                        <a:effectLst/>
                        <a:latin typeface="Calibri" panose="020F0502020204030204" pitchFamily="34" charset="0"/>
                        <a:cs typeface="Calibri" panose="020F0502020204030204" pitchFamily="34" charset="0"/>
                      </a:endParaRPr>
                    </a:p>
                  </a:txBody>
                  <a:tcPr marL="5300" marR="5300" marT="5300" marB="0" anchor="ctr">
                    <a:lnL>
                      <a:noFill/>
                    </a:lnL>
                    <a:lnR>
                      <a:noFill/>
                    </a:lnR>
                    <a:lnT>
                      <a:noFill/>
                    </a:lnT>
                    <a:lnB w="12700" cmpd="sng">
                      <a:solidFill>
                        <a:srgbClr val="75CEEC"/>
                      </a:solid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4.98</a:t>
                      </a:r>
                    </a:p>
                  </a:txBody>
                  <a:tcPr marL="7620" marR="7620" marT="7620" marB="0" anchor="ctr">
                    <a:lnL>
                      <a:noFill/>
                    </a:lnL>
                    <a:lnR>
                      <a:noFill/>
                    </a:lnR>
                    <a:lnT>
                      <a:noFill/>
                    </a:lnT>
                    <a:lnB w="12700" cmpd="sng">
                      <a:solidFill>
                        <a:srgbClr val="75CEEC"/>
                      </a:solid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5.07</a:t>
                      </a:r>
                    </a:p>
                  </a:txBody>
                  <a:tcPr marL="7620" marR="7620" marT="7620" marB="0" anchor="ctr">
                    <a:lnL>
                      <a:noFill/>
                    </a:lnL>
                    <a:lnR>
                      <a:noFill/>
                    </a:lnR>
                    <a:lnT>
                      <a:noFill/>
                    </a:lnT>
                    <a:lnB w="12700" cmpd="sng">
                      <a:solidFill>
                        <a:srgbClr val="75CEEC"/>
                      </a:solid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4.47</a:t>
                      </a:r>
                    </a:p>
                  </a:txBody>
                  <a:tcPr marL="7620" marR="7620" marT="7620" marB="0" anchor="ctr">
                    <a:lnL>
                      <a:noFill/>
                    </a:lnL>
                    <a:lnR>
                      <a:noFill/>
                    </a:lnR>
                    <a:lnT>
                      <a:noFill/>
                    </a:lnT>
                    <a:lnB w="12700" cmpd="sng">
                      <a:solidFill>
                        <a:srgbClr val="75CEEC"/>
                      </a:solid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3.08</a:t>
                      </a:r>
                    </a:p>
                  </a:txBody>
                  <a:tcPr marL="7620" marR="7620" marT="7620" marB="0" anchor="ctr">
                    <a:lnL>
                      <a:noFill/>
                    </a:lnL>
                    <a:lnR>
                      <a:noFill/>
                    </a:lnR>
                    <a:lnT>
                      <a:noFill/>
                    </a:lnT>
                    <a:lnB w="12700" cmpd="sng">
                      <a:solidFill>
                        <a:srgbClr val="75CEEC"/>
                      </a:solid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2.54</a:t>
                      </a:r>
                    </a:p>
                  </a:txBody>
                  <a:tcPr marL="7620" marR="7620" marT="7620" marB="0" anchor="ctr">
                    <a:lnL>
                      <a:noFill/>
                    </a:lnL>
                    <a:lnR>
                      <a:noFill/>
                    </a:lnR>
                    <a:lnT>
                      <a:noFill/>
                    </a:lnT>
                    <a:lnB w="12700" cmpd="sng">
                      <a:solidFill>
                        <a:srgbClr val="75CEEC"/>
                      </a:solidFill>
                    </a:lnB>
                    <a:lnTlToBr w="12700" cmpd="sng">
                      <a:noFill/>
                      <a:prstDash val="solid"/>
                    </a:lnTlToBr>
                    <a:lnBlToTr w="12700" cmpd="sng">
                      <a:noFill/>
                      <a:prstDash val="solid"/>
                    </a:lnBlToTr>
                    <a:solidFill>
                      <a:srgbClr val="FFFF99">
                        <a:alpha val="48000"/>
                      </a:srgb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2.78</a:t>
                      </a:r>
                    </a:p>
                  </a:txBody>
                  <a:tcPr marL="7620" marR="7620" marT="7620" marB="0" anchor="ctr">
                    <a:lnL>
                      <a:noFill/>
                    </a:lnL>
                    <a:lnR>
                      <a:noFill/>
                    </a:lnR>
                    <a:lnT>
                      <a:noFill/>
                    </a:lnT>
                    <a:lnB w="12700" cmpd="sng">
                      <a:solidFill>
                        <a:srgbClr val="75CEEC"/>
                      </a:solid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3.93</a:t>
                      </a:r>
                    </a:p>
                  </a:txBody>
                  <a:tcPr marL="7620" marR="7620" marT="7620" marB="0" anchor="ctr">
                    <a:lnL>
                      <a:noFill/>
                    </a:lnL>
                    <a:lnR>
                      <a:noFill/>
                    </a:lnR>
                    <a:lnT>
                      <a:noFill/>
                    </a:lnT>
                    <a:lnB w="12700" cmpd="sng">
                      <a:solidFill>
                        <a:srgbClr val="75CEEC"/>
                      </a:solidFill>
                    </a:lnB>
                    <a:lnTlToBr w="12700" cmpd="sng">
                      <a:noFill/>
                      <a:prstDash val="solid"/>
                    </a:lnTlToBr>
                    <a:lnBlToTr w="12700" cmpd="sng">
                      <a:noFill/>
                      <a:prstDash val="solid"/>
                    </a:lnBlToTr>
                    <a:no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5.31</a:t>
                      </a:r>
                    </a:p>
                  </a:txBody>
                  <a:tcPr marL="7620" marR="7620" marT="7620" marB="0" anchor="ctr">
                    <a:lnL>
                      <a:noFill/>
                    </a:lnL>
                    <a:lnR>
                      <a:noFill/>
                    </a:lnR>
                    <a:lnT>
                      <a:noFill/>
                    </a:lnT>
                    <a:lnB w="12700" cmpd="sng">
                      <a:solidFill>
                        <a:srgbClr val="75CEEC"/>
                      </a:solid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4.87</a:t>
                      </a:r>
                    </a:p>
                  </a:txBody>
                  <a:tcPr marL="7620" marR="7620" marT="7620" marB="0" anchor="ctr">
                    <a:lnL>
                      <a:noFill/>
                    </a:lnL>
                    <a:lnR>
                      <a:noFill/>
                    </a:lnR>
                    <a:lnT>
                      <a:noFill/>
                    </a:lnT>
                    <a:lnB w="12700" cmpd="sng">
                      <a:solidFill>
                        <a:srgbClr val="75CEEC"/>
                      </a:solid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4.76</a:t>
                      </a:r>
                    </a:p>
                  </a:txBody>
                  <a:tcPr marL="7620" marR="7620" marT="7620" marB="0" anchor="ctr">
                    <a:lnL>
                      <a:noFill/>
                    </a:lnL>
                    <a:lnR>
                      <a:noFill/>
                    </a:lnR>
                    <a:lnT>
                      <a:noFill/>
                    </a:lnT>
                    <a:lnB w="12700" cmpd="sng">
                      <a:solidFill>
                        <a:srgbClr val="75CEEC"/>
                      </a:solid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4.86</a:t>
                      </a:r>
                    </a:p>
                  </a:txBody>
                  <a:tcPr marL="7620" marR="7620" marT="7620" marB="0" anchor="ctr">
                    <a:lnL>
                      <a:noFill/>
                    </a:lnL>
                    <a:lnR>
                      <a:noFill/>
                    </a:lnR>
                    <a:lnT>
                      <a:noFill/>
                    </a:lnT>
                    <a:lnB w="12700" cmpd="sng">
                      <a:solidFill>
                        <a:srgbClr val="75CEEC"/>
                      </a:solid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3.90</a:t>
                      </a:r>
                    </a:p>
                  </a:txBody>
                  <a:tcPr marL="7620" marR="7620" marT="7620" marB="0" anchor="ctr">
                    <a:lnL>
                      <a:noFill/>
                    </a:lnL>
                    <a:lnR>
                      <a:noFill/>
                    </a:lnR>
                    <a:lnT>
                      <a:noFill/>
                    </a:lnT>
                    <a:lnB w="12700" cmpd="sng">
                      <a:solidFill>
                        <a:srgbClr val="75CEEC"/>
                      </a:solid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3.47</a:t>
                      </a:r>
                    </a:p>
                  </a:txBody>
                  <a:tcPr marL="7620" marR="7620" marT="7620" marB="0" anchor="ctr">
                    <a:lnL>
                      <a:noFill/>
                    </a:lnL>
                    <a:lnR>
                      <a:noFill/>
                    </a:lnR>
                    <a:lnT>
                      <a:noFill/>
                    </a:lnT>
                    <a:lnB w="12700" cmpd="sng">
                      <a:solidFill>
                        <a:srgbClr val="75CEEC"/>
                      </a:solid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3.60</a:t>
                      </a:r>
                    </a:p>
                  </a:txBody>
                  <a:tcPr marL="7620" marR="7620" marT="7620" marB="0" anchor="ctr">
                    <a:lnL>
                      <a:noFill/>
                    </a:lnL>
                    <a:lnR>
                      <a:noFill/>
                    </a:lnR>
                    <a:lnT>
                      <a:noFill/>
                    </a:lnT>
                    <a:lnB w="12700" cmpd="sng">
                      <a:solidFill>
                        <a:srgbClr val="75CEEC"/>
                      </a:solid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3.86</a:t>
                      </a:r>
                    </a:p>
                  </a:txBody>
                  <a:tcPr marL="7620" marR="7620" marT="7620" marB="0" anchor="ctr">
                    <a:lnL>
                      <a:noFill/>
                    </a:lnL>
                    <a:lnR>
                      <a:noFill/>
                    </a:lnR>
                    <a:lnT>
                      <a:noFill/>
                    </a:lnT>
                    <a:lnB w="12700" cmpd="sng">
                      <a:solidFill>
                        <a:srgbClr val="75CEEC"/>
                      </a:solid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3.20</a:t>
                      </a:r>
                    </a:p>
                  </a:txBody>
                  <a:tcPr marL="7620" marR="7620" marT="7620" marB="0" anchor="ctr">
                    <a:lnL>
                      <a:noFill/>
                    </a:lnL>
                    <a:lnR>
                      <a:noFill/>
                    </a:lnR>
                    <a:lnT>
                      <a:noFill/>
                    </a:lnT>
                    <a:lnB w="12700" cmpd="sng">
                      <a:solidFill>
                        <a:srgbClr val="75CEEC"/>
                      </a:solid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2.99</a:t>
                      </a:r>
                    </a:p>
                  </a:txBody>
                  <a:tcPr marL="7620" marR="7620" marT="7620" marB="0" anchor="ctr">
                    <a:lnL>
                      <a:noFill/>
                    </a:lnL>
                    <a:lnR>
                      <a:noFill/>
                    </a:lnR>
                    <a:lnT>
                      <a:noFill/>
                    </a:lnT>
                    <a:lnB w="12700" cmpd="sng">
                      <a:solidFill>
                        <a:srgbClr val="75CEEC"/>
                      </a:solid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3.83</a:t>
                      </a:r>
                    </a:p>
                  </a:txBody>
                  <a:tcPr marL="7620" marR="7620" marT="7620" marB="0" anchor="ctr">
                    <a:lnL>
                      <a:noFill/>
                    </a:lnL>
                    <a:lnR>
                      <a:noFill/>
                    </a:lnR>
                    <a:lnT>
                      <a:noFill/>
                    </a:lnT>
                    <a:lnB w="12700" cmpd="sng">
                      <a:solidFill>
                        <a:srgbClr val="75CEEC"/>
                      </a:solid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4.73</a:t>
                      </a:r>
                    </a:p>
                  </a:txBody>
                  <a:tcPr marL="7620" marR="7620" marT="7620" marB="0" anchor="ctr">
                    <a:lnL>
                      <a:noFill/>
                    </a:lnL>
                    <a:lnR>
                      <a:noFill/>
                    </a:lnR>
                    <a:lnT>
                      <a:noFill/>
                    </a:lnT>
                    <a:lnB w="12700" cmpd="sng">
                      <a:solidFill>
                        <a:srgbClr val="75CEEC"/>
                      </a:solidFill>
                    </a:lnB>
                    <a:lnTlToBr w="12700" cmpd="sng">
                      <a:noFill/>
                      <a:prstDash val="solid"/>
                    </a:lnTlToBr>
                    <a:lnBlToTr w="12700" cmpd="sng">
                      <a:noFill/>
                      <a:prstDash val="solid"/>
                    </a:lnBlToTr>
                    <a:solidFill>
                      <a:schemeClr val="tx1">
                        <a:alpha val="20000"/>
                      </a:schemeClr>
                    </a:solidFill>
                  </a:tcPr>
                </a:tc>
                <a:tc>
                  <a:txBody>
                    <a:bodyPr/>
                    <a:lstStyle/>
                    <a:p>
                      <a:pPr algn="ctr" fontAlgn="b"/>
                      <a:r>
                        <a:rPr lang="en-US" sz="800" b="0" i="0" u="none" strike="noStrike" dirty="0">
                          <a:solidFill>
                            <a:srgbClr val="000000"/>
                          </a:solidFill>
                          <a:effectLst/>
                          <a:latin typeface="Calibri" panose="020F0502020204030204" pitchFamily="34" charset="0"/>
                          <a:cs typeface="Calibri" panose="020F0502020204030204" pitchFamily="34" charset="0"/>
                        </a:rPr>
                        <a:t>3.54</a:t>
                      </a:r>
                    </a:p>
                  </a:txBody>
                  <a:tcPr marL="7620" marR="7620" marT="7620" marB="0" anchor="ctr">
                    <a:lnL>
                      <a:noFill/>
                    </a:lnL>
                    <a:lnR>
                      <a:noFill/>
                    </a:lnR>
                    <a:lnT>
                      <a:noFill/>
                    </a:lnT>
                    <a:lnB w="12700" cmpd="sng">
                      <a:solidFill>
                        <a:srgbClr val="75CEEC"/>
                      </a:solidFill>
                    </a:lnB>
                    <a:lnTlToBr w="12700" cmpd="sng">
                      <a:noFill/>
                      <a:prstDash val="solid"/>
                    </a:lnTlToBr>
                    <a:lnBlToTr w="12700" cmpd="sng">
                      <a:noFill/>
                      <a:prstDash val="solid"/>
                    </a:lnBlToTr>
                    <a:solidFill>
                      <a:srgbClr val="FFCC99"/>
                    </a:solidFill>
                  </a:tcPr>
                </a:tc>
                <a:tc>
                  <a:txBody>
                    <a:bodyPr/>
                    <a:lstStyle/>
                    <a:p>
                      <a:pPr algn="ctr" fontAlgn="b"/>
                      <a:r>
                        <a:rPr lang="en-US" sz="800" b="0" i="0" u="none" strike="noStrike" dirty="0">
                          <a:solidFill>
                            <a:srgbClr val="000000"/>
                          </a:solidFill>
                          <a:effectLst/>
                          <a:latin typeface="Calibri" panose="020F0502020204030204" pitchFamily="34" charset="0"/>
                          <a:cs typeface="Calibri" panose="020F0502020204030204" pitchFamily="34" charset="0"/>
                        </a:rPr>
                        <a:t>2.04</a:t>
                      </a:r>
                    </a:p>
                  </a:txBody>
                  <a:tcPr marL="7620" marR="7620" marT="7620" marB="0" anchor="ctr">
                    <a:lnL>
                      <a:noFill/>
                    </a:lnL>
                    <a:lnR>
                      <a:noFill/>
                    </a:lnR>
                    <a:lnT>
                      <a:noFill/>
                    </a:lnT>
                    <a:lnB w="12700" cmpd="sng">
                      <a:solidFill>
                        <a:srgbClr val="75CEEC"/>
                      </a:solidFill>
                    </a:lnB>
                    <a:lnTlToBr w="12700" cmpd="sng">
                      <a:noFill/>
                      <a:prstDash val="solid"/>
                    </a:lnTlToBr>
                    <a:lnBlToTr w="12700" cmpd="sng">
                      <a:noFill/>
                      <a:prstDash val="solid"/>
                    </a:lnBlToTr>
                    <a:solidFill>
                      <a:srgbClr val="FFFF99"/>
                    </a:solidFill>
                  </a:tcPr>
                </a:tc>
                <a:tc>
                  <a:txBody>
                    <a:bodyPr/>
                    <a:lstStyle/>
                    <a:p>
                      <a:pPr algn="ctr" fontAlgn="b"/>
                      <a:r>
                        <a:rPr lang="en-US" sz="800" b="0" i="0" u="none" strike="noStrike" dirty="0">
                          <a:solidFill>
                            <a:srgbClr val="000000"/>
                          </a:solidFill>
                          <a:effectLst/>
                          <a:latin typeface="Calibri" panose="020F0502020204030204" pitchFamily="34" charset="0"/>
                          <a:cs typeface="Calibri" panose="020F0502020204030204" pitchFamily="34" charset="0"/>
                        </a:rPr>
                        <a:t>2.35</a:t>
                      </a:r>
                    </a:p>
                  </a:txBody>
                  <a:tcPr marL="7620" marR="7620" marT="7620" marB="0" anchor="ctr">
                    <a:lnL>
                      <a:noFill/>
                    </a:lnL>
                    <a:lnR>
                      <a:noFill/>
                    </a:lnR>
                    <a:lnT>
                      <a:noFill/>
                    </a:lnT>
                    <a:lnB w="12700" cmpd="sng">
                      <a:solidFill>
                        <a:srgbClr val="75CEEC"/>
                      </a:solidFill>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3122577532"/>
                  </a:ext>
                </a:extLst>
              </a:tr>
            </a:tbl>
          </a:graphicData>
        </a:graphic>
      </p:graphicFrame>
      <p:graphicFrame>
        <p:nvGraphicFramePr>
          <p:cNvPr id="4" name="Content Placeholder 11">
            <a:extLst>
              <a:ext uri="{FF2B5EF4-FFF2-40B4-BE49-F238E27FC236}">
                <a16:creationId xmlns:a16="http://schemas.microsoft.com/office/drawing/2014/main" id="{AB5ADC42-DA39-8D36-B172-7669F66F4A3B}"/>
              </a:ext>
            </a:extLst>
          </p:cNvPr>
          <p:cNvGraphicFramePr>
            <a:graphicFrameLocks/>
          </p:cNvGraphicFramePr>
          <p:nvPr>
            <p:extLst>
              <p:ext uri="{D42A27DB-BD31-4B8C-83A1-F6EECF244321}">
                <p14:modId xmlns:p14="http://schemas.microsoft.com/office/powerpoint/2010/main" val="3353604178"/>
              </p:ext>
            </p:extLst>
          </p:nvPr>
        </p:nvGraphicFramePr>
        <p:xfrm>
          <a:off x="237614" y="2029216"/>
          <a:ext cx="8685790" cy="354219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24C3A4F7-EA14-2EDA-9C39-3606BB8FE47C}"/>
              </a:ext>
            </a:extLst>
          </p:cNvPr>
          <p:cNvSpPr txBox="1"/>
          <p:nvPr/>
        </p:nvSpPr>
        <p:spPr>
          <a:xfrm>
            <a:off x="1127342" y="2068827"/>
            <a:ext cx="7210396" cy="369332"/>
          </a:xfrm>
          <a:prstGeom prst="rect">
            <a:avLst/>
          </a:prstGeom>
          <a:noFill/>
        </p:spPr>
        <p:txBody>
          <a:bodyPr wrap="square" rtlCol="0">
            <a:spAutoFit/>
          </a:bodyPr>
          <a:lstStyle/>
          <a:p>
            <a:pPr algn="ctr"/>
            <a:r>
              <a:rPr lang="en-US" dirty="0">
                <a:solidFill>
                  <a:schemeClr val="bg1"/>
                </a:solidFill>
              </a:rPr>
              <a:t>Treasury Interest Rate and Self-Storage Cap Rates 2002-2022</a:t>
            </a:r>
          </a:p>
        </p:txBody>
      </p:sp>
      <p:sp>
        <p:nvSpPr>
          <p:cNvPr id="9" name="Title 1">
            <a:extLst>
              <a:ext uri="{FF2B5EF4-FFF2-40B4-BE49-F238E27FC236}">
                <a16:creationId xmlns:a16="http://schemas.microsoft.com/office/drawing/2014/main" id="{D9825B0F-4C76-87B8-58C1-B2BCBAF73170}"/>
              </a:ext>
            </a:extLst>
          </p:cNvPr>
          <p:cNvSpPr txBox="1">
            <a:spLocks/>
          </p:cNvSpPr>
          <p:nvPr/>
        </p:nvSpPr>
        <p:spPr>
          <a:xfrm>
            <a:off x="462227" y="746116"/>
            <a:ext cx="7210396" cy="1080938"/>
          </a:xfrm>
          <a:prstGeom prst="rect">
            <a:avLst/>
          </a:prstGeom>
        </p:spPr>
        <p:txBody>
          <a:bodyPr vert="horz" lIns="91440" tIns="45720" rIns="91440" bIns="45720" rtlCol="0" anchor="ctr">
            <a:normAutofit/>
          </a:bodyPr>
          <a:lstStyle>
            <a:lvl1pPr algn="l" defTabSz="685783" rtl="0" eaLnBrk="1" latinLnBrk="0" hangingPunct="1">
              <a:lnSpc>
                <a:spcPct val="90000"/>
              </a:lnSpc>
              <a:spcBef>
                <a:spcPct val="0"/>
              </a:spcBef>
              <a:buNone/>
              <a:defRPr sz="2700" kern="1200">
                <a:solidFill>
                  <a:schemeClr val="tx1"/>
                </a:solidFill>
                <a:latin typeface="+mj-lt"/>
                <a:ea typeface="+mj-ea"/>
                <a:cs typeface="+mj-cs"/>
              </a:defRPr>
            </a:lvl1pPr>
          </a:lstStyle>
          <a:p>
            <a:pPr marL="514350" indent="-514350"/>
            <a:r>
              <a:rPr lang="en-US" sz="3200" dirty="0"/>
              <a:t>3.	Performance and Valuation are Peaking</a:t>
            </a:r>
          </a:p>
        </p:txBody>
      </p:sp>
      <p:cxnSp>
        <p:nvCxnSpPr>
          <p:cNvPr id="6" name="Straight Arrow Connector 5">
            <a:extLst>
              <a:ext uri="{FF2B5EF4-FFF2-40B4-BE49-F238E27FC236}">
                <a16:creationId xmlns:a16="http://schemas.microsoft.com/office/drawing/2014/main" id="{56380C48-47B6-7683-FF27-77BD721E3A61}"/>
              </a:ext>
            </a:extLst>
          </p:cNvPr>
          <p:cNvCxnSpPr/>
          <p:nvPr/>
        </p:nvCxnSpPr>
        <p:spPr>
          <a:xfrm>
            <a:off x="8716725" y="5761973"/>
            <a:ext cx="206679"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401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5CD907-3A65-46D7-AC63-2270561D46C6}"/>
              </a:ext>
            </a:extLst>
          </p:cNvPr>
          <p:cNvSpPr txBox="1"/>
          <p:nvPr/>
        </p:nvSpPr>
        <p:spPr>
          <a:xfrm>
            <a:off x="653143" y="6217570"/>
            <a:ext cx="3199770" cy="261610"/>
          </a:xfrm>
          <a:prstGeom prst="rect">
            <a:avLst/>
          </a:prstGeom>
          <a:noFill/>
        </p:spPr>
        <p:txBody>
          <a:bodyPr wrap="square" rtlCol="0">
            <a:spAutoFit/>
          </a:bodyPr>
          <a:lstStyle/>
          <a:p>
            <a:r>
              <a:rPr lang="en-US" sz="1100" i="1" dirty="0">
                <a:solidFill>
                  <a:schemeClr val="bg1">
                    <a:lumMod val="85000"/>
                    <a:lumOff val="15000"/>
                  </a:schemeClr>
                </a:solidFill>
              </a:rPr>
              <a:t>Source: NKF Valuation &amp; CoStar</a:t>
            </a:r>
            <a:endParaRPr lang="en-US" i="1" dirty="0">
              <a:solidFill>
                <a:schemeClr val="bg1">
                  <a:lumMod val="85000"/>
                  <a:lumOff val="15000"/>
                </a:schemeClr>
              </a:solidFill>
            </a:endParaRPr>
          </a:p>
        </p:txBody>
      </p:sp>
      <p:graphicFrame>
        <p:nvGraphicFramePr>
          <p:cNvPr id="6" name="Chart 5">
            <a:extLst>
              <a:ext uri="{FF2B5EF4-FFF2-40B4-BE49-F238E27FC236}">
                <a16:creationId xmlns:a16="http://schemas.microsoft.com/office/drawing/2014/main" id="{6B5A3C8E-ED38-4EED-8F90-D1A39A296CDD}"/>
              </a:ext>
            </a:extLst>
          </p:cNvPr>
          <p:cNvGraphicFramePr>
            <a:graphicFrameLocks/>
          </p:cNvGraphicFramePr>
          <p:nvPr>
            <p:extLst>
              <p:ext uri="{D42A27DB-BD31-4B8C-83A1-F6EECF244321}">
                <p14:modId xmlns:p14="http://schemas.microsoft.com/office/powerpoint/2010/main" val="576061669"/>
              </p:ext>
            </p:extLst>
          </p:nvPr>
        </p:nvGraphicFramePr>
        <p:xfrm>
          <a:off x="298798" y="2044696"/>
          <a:ext cx="8546404" cy="4197926"/>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45265A34-E2FA-4B00-8386-E11EF214965A}"/>
              </a:ext>
            </a:extLst>
          </p:cNvPr>
          <p:cNvSpPr txBox="1">
            <a:spLocks/>
          </p:cNvSpPr>
          <p:nvPr/>
        </p:nvSpPr>
        <p:spPr>
          <a:xfrm>
            <a:off x="642982" y="730264"/>
            <a:ext cx="7210396" cy="1080938"/>
          </a:xfrm>
          <a:prstGeom prst="rect">
            <a:avLst/>
          </a:prstGeom>
        </p:spPr>
        <p:txBody>
          <a:bodyPr vert="horz" lIns="91440" tIns="45720" rIns="91440" bIns="45720" rtlCol="0" anchor="ctr">
            <a:normAutofit/>
          </a:bodyPr>
          <a:lstStyle>
            <a:lvl1pPr algn="l" defTabSz="685783" rtl="0" eaLnBrk="1" latinLnBrk="0" hangingPunct="1">
              <a:lnSpc>
                <a:spcPct val="90000"/>
              </a:lnSpc>
              <a:spcBef>
                <a:spcPct val="0"/>
              </a:spcBef>
              <a:buNone/>
              <a:defRPr sz="2700" kern="1200">
                <a:solidFill>
                  <a:schemeClr val="tx1"/>
                </a:solidFill>
                <a:latin typeface="+mj-lt"/>
                <a:ea typeface="+mj-ea"/>
                <a:cs typeface="+mj-cs"/>
              </a:defRPr>
            </a:lvl1pPr>
          </a:lstStyle>
          <a:p>
            <a:pPr marL="514350" indent="-514350"/>
            <a:r>
              <a:rPr lang="en-US" sz="3200" dirty="0"/>
              <a:t>3.	Performance and Valuation are</a:t>
            </a:r>
            <a:br>
              <a:rPr lang="en-US" sz="3200" dirty="0"/>
            </a:br>
            <a:r>
              <a:rPr lang="en-US" sz="3200" dirty="0"/>
              <a:t>Peaking</a:t>
            </a:r>
          </a:p>
        </p:txBody>
      </p:sp>
    </p:spTree>
    <p:extLst>
      <p:ext uri="{BB962C8B-B14F-4D97-AF65-F5344CB8AC3E}">
        <p14:creationId xmlns:p14="http://schemas.microsoft.com/office/powerpoint/2010/main" val="2876628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5265A34-E2FA-4B00-8386-E11EF214965A}"/>
              </a:ext>
            </a:extLst>
          </p:cNvPr>
          <p:cNvSpPr txBox="1">
            <a:spLocks/>
          </p:cNvSpPr>
          <p:nvPr/>
        </p:nvSpPr>
        <p:spPr>
          <a:xfrm>
            <a:off x="642982" y="730264"/>
            <a:ext cx="7210396" cy="1080938"/>
          </a:xfrm>
          <a:prstGeom prst="rect">
            <a:avLst/>
          </a:prstGeom>
        </p:spPr>
        <p:txBody>
          <a:bodyPr vert="horz" lIns="91440" tIns="45720" rIns="91440" bIns="45720" rtlCol="0" anchor="ctr">
            <a:normAutofit/>
          </a:bodyPr>
          <a:lstStyle>
            <a:lvl1pPr algn="l" defTabSz="685783" rtl="0" eaLnBrk="1" latinLnBrk="0" hangingPunct="1">
              <a:lnSpc>
                <a:spcPct val="90000"/>
              </a:lnSpc>
              <a:spcBef>
                <a:spcPct val="0"/>
              </a:spcBef>
              <a:buNone/>
              <a:defRPr sz="2700" kern="1200">
                <a:solidFill>
                  <a:schemeClr val="tx1"/>
                </a:solidFill>
                <a:latin typeface="+mj-lt"/>
                <a:ea typeface="+mj-ea"/>
                <a:cs typeface="+mj-cs"/>
              </a:defRPr>
            </a:lvl1pPr>
          </a:lstStyle>
          <a:p>
            <a:pPr marL="514350" indent="-514350"/>
            <a:r>
              <a:rPr lang="en-US" sz="3200" dirty="0"/>
              <a:t>3.	Performance and Valuation are</a:t>
            </a:r>
            <a:br>
              <a:rPr lang="en-US" sz="3200" dirty="0"/>
            </a:br>
            <a:r>
              <a:rPr lang="en-US" sz="3200" dirty="0"/>
              <a:t>Peaking</a:t>
            </a:r>
          </a:p>
        </p:txBody>
      </p:sp>
      <p:sp>
        <p:nvSpPr>
          <p:cNvPr id="4" name="Content Placeholder 2">
            <a:extLst>
              <a:ext uri="{FF2B5EF4-FFF2-40B4-BE49-F238E27FC236}">
                <a16:creationId xmlns:a16="http://schemas.microsoft.com/office/drawing/2014/main" id="{5EE344E5-4547-2833-649F-35783359FF01}"/>
              </a:ext>
            </a:extLst>
          </p:cNvPr>
          <p:cNvSpPr>
            <a:spLocks noGrp="1"/>
          </p:cNvSpPr>
          <p:nvPr>
            <p:ph idx="1"/>
          </p:nvPr>
        </p:nvSpPr>
        <p:spPr>
          <a:xfrm>
            <a:off x="422755" y="2093737"/>
            <a:ext cx="3986408" cy="511678"/>
          </a:xfrm>
        </p:spPr>
        <p:txBody>
          <a:bodyPr>
            <a:normAutofit/>
          </a:bodyPr>
          <a:lstStyle/>
          <a:p>
            <a:pPr>
              <a:lnSpc>
                <a:spcPct val="110000"/>
              </a:lnSpc>
              <a:spcAft>
                <a:spcPts val="600"/>
              </a:spcAft>
            </a:pPr>
            <a:r>
              <a:rPr lang="en-US" dirty="0">
                <a:solidFill>
                  <a:schemeClr val="bg1"/>
                </a:solidFill>
              </a:rPr>
              <a:t>Underwriting Assumptions</a:t>
            </a:r>
          </a:p>
        </p:txBody>
      </p:sp>
      <p:graphicFrame>
        <p:nvGraphicFramePr>
          <p:cNvPr id="3" name="Table 4">
            <a:extLst>
              <a:ext uri="{FF2B5EF4-FFF2-40B4-BE49-F238E27FC236}">
                <a16:creationId xmlns:a16="http://schemas.microsoft.com/office/drawing/2014/main" id="{C9B6348F-4556-EA5C-10B2-53651AFB8353}"/>
              </a:ext>
            </a:extLst>
          </p:cNvPr>
          <p:cNvGraphicFramePr>
            <a:graphicFrameLocks noGrp="1"/>
          </p:cNvGraphicFramePr>
          <p:nvPr>
            <p:extLst>
              <p:ext uri="{D42A27DB-BD31-4B8C-83A1-F6EECF244321}">
                <p14:modId xmlns:p14="http://schemas.microsoft.com/office/powerpoint/2010/main" val="3223080134"/>
              </p:ext>
            </p:extLst>
          </p:nvPr>
        </p:nvGraphicFramePr>
        <p:xfrm>
          <a:off x="296448" y="2524343"/>
          <a:ext cx="4369497" cy="3246120"/>
        </p:xfrm>
        <a:graphic>
          <a:graphicData uri="http://schemas.openxmlformats.org/drawingml/2006/table">
            <a:tbl>
              <a:tblPr bandRow="1">
                <a:tableStyleId>{B301B821-A1FF-4177-AEE7-76D212191A09}</a:tableStyleId>
              </a:tblPr>
              <a:tblGrid>
                <a:gridCol w="2314456">
                  <a:extLst>
                    <a:ext uri="{9D8B030D-6E8A-4147-A177-3AD203B41FA5}">
                      <a16:colId xmlns:a16="http://schemas.microsoft.com/office/drawing/2014/main" val="1206891910"/>
                    </a:ext>
                  </a:extLst>
                </a:gridCol>
                <a:gridCol w="2055041">
                  <a:extLst>
                    <a:ext uri="{9D8B030D-6E8A-4147-A177-3AD203B41FA5}">
                      <a16:colId xmlns:a16="http://schemas.microsoft.com/office/drawing/2014/main" val="1644951507"/>
                    </a:ext>
                  </a:extLst>
                </a:gridCol>
              </a:tblGrid>
              <a:tr h="370840">
                <a:tc>
                  <a:txBody>
                    <a:bodyPr/>
                    <a:lstStyle/>
                    <a:p>
                      <a:r>
                        <a:rPr lang="en-US" dirty="0"/>
                        <a:t>Revenue Growth</a:t>
                      </a:r>
                    </a:p>
                    <a:p>
                      <a:r>
                        <a:rPr lang="en-US" dirty="0"/>
                        <a:t>  Years 1-2</a:t>
                      </a:r>
                    </a:p>
                    <a:p>
                      <a:r>
                        <a:rPr lang="en-US" dirty="0"/>
                        <a:t>  Years 3-5</a:t>
                      </a:r>
                    </a:p>
                  </a:txBody>
                  <a:tcPr/>
                </a:tc>
                <a:tc>
                  <a:txBody>
                    <a:bodyPr/>
                    <a:lstStyle/>
                    <a:p>
                      <a:endParaRPr lang="en-US" dirty="0"/>
                    </a:p>
                    <a:p>
                      <a:r>
                        <a:rPr lang="en-US" dirty="0"/>
                        <a:t>7%-15%</a:t>
                      </a:r>
                    </a:p>
                    <a:p>
                      <a:r>
                        <a:rPr lang="en-US" dirty="0"/>
                        <a:t>3%-6%</a:t>
                      </a:r>
                    </a:p>
                  </a:txBody>
                  <a:tcPr/>
                </a:tc>
                <a:extLst>
                  <a:ext uri="{0D108BD9-81ED-4DB2-BD59-A6C34878D82A}">
                    <a16:rowId xmlns:a16="http://schemas.microsoft.com/office/drawing/2014/main" val="1248416049"/>
                  </a:ext>
                </a:extLst>
              </a:tr>
              <a:tr h="370840">
                <a:tc>
                  <a:txBody>
                    <a:bodyPr/>
                    <a:lstStyle/>
                    <a:p>
                      <a:r>
                        <a:rPr lang="en-US" dirty="0"/>
                        <a:t>Occupancy</a:t>
                      </a:r>
                    </a:p>
                    <a:p>
                      <a:r>
                        <a:rPr lang="en-US" dirty="0"/>
                        <a:t>  Years 1-2</a:t>
                      </a:r>
                    </a:p>
                    <a:p>
                      <a:r>
                        <a:rPr lang="en-US" dirty="0"/>
                        <a:t>  Years 3-5</a:t>
                      </a:r>
                    </a:p>
                  </a:txBody>
                  <a:tcPr/>
                </a:tc>
                <a:tc>
                  <a:txBody>
                    <a:bodyPr/>
                    <a:lstStyle/>
                    <a:p>
                      <a:endParaRPr lang="en-US" dirty="0"/>
                    </a:p>
                    <a:p>
                      <a:r>
                        <a:rPr lang="en-US" dirty="0"/>
                        <a:t>90%-92%</a:t>
                      </a:r>
                    </a:p>
                    <a:p>
                      <a:r>
                        <a:rPr lang="en-US" dirty="0"/>
                        <a:t>88%-92%</a:t>
                      </a:r>
                    </a:p>
                  </a:txBody>
                  <a:tcPr/>
                </a:tc>
                <a:extLst>
                  <a:ext uri="{0D108BD9-81ED-4DB2-BD59-A6C34878D82A}">
                    <a16:rowId xmlns:a16="http://schemas.microsoft.com/office/drawing/2014/main" val="2631955363"/>
                  </a:ext>
                </a:extLst>
              </a:tr>
              <a:tr h="370840">
                <a:tc>
                  <a:txBody>
                    <a:bodyPr/>
                    <a:lstStyle/>
                    <a:p>
                      <a:r>
                        <a:rPr lang="en-US" dirty="0"/>
                        <a:t>Lease Up Deals</a:t>
                      </a:r>
                    </a:p>
                    <a:p>
                      <a:r>
                        <a:rPr lang="en-US" dirty="0"/>
                        <a:t>  Year 1 Physical Occupancy</a:t>
                      </a:r>
                    </a:p>
                    <a:p>
                      <a:r>
                        <a:rPr lang="en-US" dirty="0"/>
                        <a:t>  Year 2 Physical Occupancy</a:t>
                      </a:r>
                    </a:p>
                    <a:p>
                      <a:r>
                        <a:rPr lang="en-US" dirty="0"/>
                        <a:t>  Year 3 Physical Occupancy</a:t>
                      </a:r>
                    </a:p>
                  </a:txBody>
                  <a:tcPr/>
                </a:tc>
                <a:tc>
                  <a:txBody>
                    <a:bodyPr/>
                    <a:lstStyle/>
                    <a:p>
                      <a:r>
                        <a:rPr lang="en-US" dirty="0"/>
                        <a:t> </a:t>
                      </a:r>
                    </a:p>
                    <a:p>
                      <a:r>
                        <a:rPr lang="en-US" dirty="0"/>
                        <a:t>40%</a:t>
                      </a:r>
                    </a:p>
                    <a:p>
                      <a:r>
                        <a:rPr lang="en-US" dirty="0"/>
                        <a:t>70%</a:t>
                      </a:r>
                    </a:p>
                    <a:p>
                      <a:r>
                        <a:rPr lang="en-US" dirty="0"/>
                        <a:t>90%</a:t>
                      </a:r>
                    </a:p>
                  </a:txBody>
                  <a:tcPr/>
                </a:tc>
                <a:extLst>
                  <a:ext uri="{0D108BD9-81ED-4DB2-BD59-A6C34878D82A}">
                    <a16:rowId xmlns:a16="http://schemas.microsoft.com/office/drawing/2014/main" val="487040781"/>
                  </a:ext>
                </a:extLst>
              </a:tr>
              <a:tr h="370840">
                <a:tc>
                  <a:txBody>
                    <a:bodyPr/>
                    <a:lstStyle/>
                    <a:p>
                      <a:r>
                        <a:rPr lang="en-US" dirty="0"/>
                        <a:t>Operating Expense</a:t>
                      </a:r>
                    </a:p>
                    <a:p>
                      <a:r>
                        <a:rPr lang="en-US" dirty="0"/>
                        <a:t>  Real Estate Tax</a:t>
                      </a:r>
                    </a:p>
                    <a:p>
                      <a:r>
                        <a:rPr lang="en-US" dirty="0"/>
                        <a:t>  Other Expenses</a:t>
                      </a:r>
                    </a:p>
                    <a:p>
                      <a:r>
                        <a:rPr lang="en-US" dirty="0"/>
                        <a:t>  Operating Expense Ratio</a:t>
                      </a:r>
                    </a:p>
                  </a:txBody>
                  <a:tcPr/>
                </a:tc>
                <a:tc>
                  <a:txBody>
                    <a:bodyPr/>
                    <a:lstStyle/>
                    <a:p>
                      <a:endParaRPr lang="en-US" dirty="0"/>
                    </a:p>
                    <a:p>
                      <a:r>
                        <a:rPr lang="en-US" dirty="0"/>
                        <a:t>Post-closing adjustment</a:t>
                      </a:r>
                    </a:p>
                    <a:p>
                      <a:r>
                        <a:rPr lang="en-US" dirty="0"/>
                        <a:t>1.5%-2.5% growth</a:t>
                      </a:r>
                    </a:p>
                    <a:p>
                      <a:r>
                        <a:rPr lang="en-US" dirty="0"/>
                        <a:t>32%-40%</a:t>
                      </a:r>
                    </a:p>
                  </a:txBody>
                  <a:tcPr/>
                </a:tc>
                <a:extLst>
                  <a:ext uri="{0D108BD9-81ED-4DB2-BD59-A6C34878D82A}">
                    <a16:rowId xmlns:a16="http://schemas.microsoft.com/office/drawing/2014/main" val="1312436294"/>
                  </a:ext>
                </a:extLst>
              </a:tr>
            </a:tbl>
          </a:graphicData>
        </a:graphic>
      </p:graphicFrame>
      <p:sp>
        <p:nvSpPr>
          <p:cNvPr id="6" name="Content Placeholder 2">
            <a:extLst>
              <a:ext uri="{FF2B5EF4-FFF2-40B4-BE49-F238E27FC236}">
                <a16:creationId xmlns:a16="http://schemas.microsoft.com/office/drawing/2014/main" id="{028B7A22-BDC9-03EB-3D43-E773CFE5E071}"/>
              </a:ext>
            </a:extLst>
          </p:cNvPr>
          <p:cNvSpPr txBox="1">
            <a:spLocks/>
          </p:cNvSpPr>
          <p:nvPr/>
        </p:nvSpPr>
        <p:spPr>
          <a:xfrm>
            <a:off x="4878366" y="2093737"/>
            <a:ext cx="3986408" cy="511678"/>
          </a:xfrm>
          <a:prstGeom prst="rect">
            <a:avLst/>
          </a:prstGeom>
        </p:spPr>
        <p:txBody>
          <a:bodyPr vert="horz" lIns="91440" tIns="45720" rIns="91440" bIns="45720" rtlCol="0">
            <a:normAutofit/>
          </a:bodyPr>
          <a:lstStyle>
            <a:lvl1pPr marL="171446" indent="-171446" algn="l" defTabSz="685783"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9pPr>
          </a:lstStyle>
          <a:p>
            <a:pPr>
              <a:lnSpc>
                <a:spcPct val="110000"/>
              </a:lnSpc>
              <a:spcAft>
                <a:spcPts val="600"/>
              </a:spcAft>
            </a:pPr>
            <a:r>
              <a:rPr lang="en-US" dirty="0">
                <a:solidFill>
                  <a:schemeClr val="bg1"/>
                </a:solidFill>
              </a:rPr>
              <a:t>Valuation Assumptions</a:t>
            </a:r>
          </a:p>
        </p:txBody>
      </p:sp>
      <p:graphicFrame>
        <p:nvGraphicFramePr>
          <p:cNvPr id="8" name="Table 4">
            <a:extLst>
              <a:ext uri="{FF2B5EF4-FFF2-40B4-BE49-F238E27FC236}">
                <a16:creationId xmlns:a16="http://schemas.microsoft.com/office/drawing/2014/main" id="{CB7C46DE-809D-05E1-C589-17E1C8CC5F78}"/>
              </a:ext>
            </a:extLst>
          </p:cNvPr>
          <p:cNvGraphicFramePr>
            <a:graphicFrameLocks noGrp="1"/>
          </p:cNvGraphicFramePr>
          <p:nvPr>
            <p:extLst>
              <p:ext uri="{D42A27DB-BD31-4B8C-83A1-F6EECF244321}">
                <p14:modId xmlns:p14="http://schemas.microsoft.com/office/powerpoint/2010/main" val="2805662351"/>
              </p:ext>
            </p:extLst>
          </p:nvPr>
        </p:nvGraphicFramePr>
        <p:xfrm>
          <a:off x="4977007" y="2453896"/>
          <a:ext cx="4047996" cy="1211580"/>
        </p:xfrm>
        <a:graphic>
          <a:graphicData uri="http://schemas.openxmlformats.org/drawingml/2006/table">
            <a:tbl>
              <a:tblPr bandRow="1">
                <a:tableStyleId>{B301B821-A1FF-4177-AEE7-76D212191A09}</a:tableStyleId>
              </a:tblPr>
              <a:tblGrid>
                <a:gridCol w="1517738">
                  <a:extLst>
                    <a:ext uri="{9D8B030D-6E8A-4147-A177-3AD203B41FA5}">
                      <a16:colId xmlns:a16="http://schemas.microsoft.com/office/drawing/2014/main" val="1206891910"/>
                    </a:ext>
                  </a:extLst>
                </a:gridCol>
                <a:gridCol w="2530258">
                  <a:extLst>
                    <a:ext uri="{9D8B030D-6E8A-4147-A177-3AD203B41FA5}">
                      <a16:colId xmlns:a16="http://schemas.microsoft.com/office/drawing/2014/main" val="1644951507"/>
                    </a:ext>
                  </a:extLst>
                </a:gridCol>
              </a:tblGrid>
              <a:tr h="370840">
                <a:tc>
                  <a:txBody>
                    <a:bodyPr/>
                    <a:lstStyle/>
                    <a:p>
                      <a:r>
                        <a:rPr lang="en-US" dirty="0"/>
                        <a:t>Stabilized Assets</a:t>
                      </a:r>
                    </a:p>
                  </a:txBody>
                  <a:tcPr/>
                </a:tc>
                <a:tc>
                  <a:txBody>
                    <a:bodyPr/>
                    <a:lstStyle/>
                    <a:p>
                      <a:r>
                        <a:rPr lang="en-US" dirty="0"/>
                        <a:t>T-3 or T-6 Revenue</a:t>
                      </a:r>
                    </a:p>
                    <a:p>
                      <a:r>
                        <a:rPr lang="en-US" dirty="0"/>
                        <a:t>T-12 Operating Expenses</a:t>
                      </a:r>
                    </a:p>
                    <a:p>
                      <a:r>
                        <a:rPr lang="en-US" dirty="0"/>
                        <a:t>Year-1 ???</a:t>
                      </a:r>
                    </a:p>
                  </a:txBody>
                  <a:tcPr/>
                </a:tc>
                <a:extLst>
                  <a:ext uri="{0D108BD9-81ED-4DB2-BD59-A6C34878D82A}">
                    <a16:rowId xmlns:a16="http://schemas.microsoft.com/office/drawing/2014/main" val="1248416049"/>
                  </a:ext>
                </a:extLst>
              </a:tr>
              <a:tr h="370840">
                <a:tc>
                  <a:txBody>
                    <a:bodyPr/>
                    <a:lstStyle/>
                    <a:p>
                      <a:r>
                        <a:rPr lang="en-US" dirty="0"/>
                        <a:t>Lease Up Assets</a:t>
                      </a:r>
                    </a:p>
                  </a:txBody>
                  <a:tcPr/>
                </a:tc>
                <a:tc>
                  <a:txBody>
                    <a:bodyPr/>
                    <a:lstStyle/>
                    <a:p>
                      <a:r>
                        <a:rPr lang="en-US" dirty="0"/>
                        <a:t>150-200 bps over stabilized market cap rate on Year 3 NOI</a:t>
                      </a:r>
                    </a:p>
                  </a:txBody>
                  <a:tcPr/>
                </a:tc>
                <a:extLst>
                  <a:ext uri="{0D108BD9-81ED-4DB2-BD59-A6C34878D82A}">
                    <a16:rowId xmlns:a16="http://schemas.microsoft.com/office/drawing/2014/main" val="2631955363"/>
                  </a:ext>
                </a:extLst>
              </a:tr>
            </a:tbl>
          </a:graphicData>
        </a:graphic>
      </p:graphicFrame>
      <p:sp>
        <p:nvSpPr>
          <p:cNvPr id="9" name="Content Placeholder 2">
            <a:extLst>
              <a:ext uri="{FF2B5EF4-FFF2-40B4-BE49-F238E27FC236}">
                <a16:creationId xmlns:a16="http://schemas.microsoft.com/office/drawing/2014/main" id="{2F93741F-F9F7-1C5B-5243-78B846CAE1D2}"/>
              </a:ext>
            </a:extLst>
          </p:cNvPr>
          <p:cNvSpPr txBox="1">
            <a:spLocks/>
          </p:cNvSpPr>
          <p:nvPr/>
        </p:nvSpPr>
        <p:spPr>
          <a:xfrm>
            <a:off x="4878366" y="3680368"/>
            <a:ext cx="3986408" cy="511678"/>
          </a:xfrm>
          <a:prstGeom prst="rect">
            <a:avLst/>
          </a:prstGeom>
        </p:spPr>
        <p:txBody>
          <a:bodyPr vert="horz" lIns="91440" tIns="45720" rIns="91440" bIns="45720" rtlCol="0">
            <a:normAutofit/>
          </a:bodyPr>
          <a:lstStyle>
            <a:lvl1pPr marL="171446" indent="-171446" algn="l" defTabSz="685783"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9pPr>
          </a:lstStyle>
          <a:p>
            <a:pPr>
              <a:lnSpc>
                <a:spcPct val="110000"/>
              </a:lnSpc>
              <a:spcAft>
                <a:spcPts val="600"/>
              </a:spcAft>
            </a:pPr>
            <a:r>
              <a:rPr lang="en-US" dirty="0">
                <a:solidFill>
                  <a:schemeClr val="bg1"/>
                </a:solidFill>
              </a:rPr>
              <a:t>Debt Assumptions</a:t>
            </a:r>
          </a:p>
        </p:txBody>
      </p:sp>
      <p:graphicFrame>
        <p:nvGraphicFramePr>
          <p:cNvPr id="10" name="Table 4">
            <a:extLst>
              <a:ext uri="{FF2B5EF4-FFF2-40B4-BE49-F238E27FC236}">
                <a16:creationId xmlns:a16="http://schemas.microsoft.com/office/drawing/2014/main" id="{5387ED07-020F-9CEB-3F58-3F995B7F2CB1}"/>
              </a:ext>
            </a:extLst>
          </p:cNvPr>
          <p:cNvGraphicFramePr>
            <a:graphicFrameLocks noGrp="1"/>
          </p:cNvGraphicFramePr>
          <p:nvPr>
            <p:extLst>
              <p:ext uri="{D42A27DB-BD31-4B8C-83A1-F6EECF244321}">
                <p14:modId xmlns:p14="http://schemas.microsoft.com/office/powerpoint/2010/main" val="1908360116"/>
              </p:ext>
            </p:extLst>
          </p:nvPr>
        </p:nvGraphicFramePr>
        <p:xfrm>
          <a:off x="4977007" y="4042081"/>
          <a:ext cx="4047996" cy="1112520"/>
        </p:xfrm>
        <a:graphic>
          <a:graphicData uri="http://schemas.openxmlformats.org/drawingml/2006/table">
            <a:tbl>
              <a:tblPr bandRow="1">
                <a:tableStyleId>{B301B821-A1FF-4177-AEE7-76D212191A09}</a:tableStyleId>
              </a:tblPr>
              <a:tblGrid>
                <a:gridCol w="1629490">
                  <a:extLst>
                    <a:ext uri="{9D8B030D-6E8A-4147-A177-3AD203B41FA5}">
                      <a16:colId xmlns:a16="http://schemas.microsoft.com/office/drawing/2014/main" val="1206891910"/>
                    </a:ext>
                  </a:extLst>
                </a:gridCol>
                <a:gridCol w="2418506">
                  <a:extLst>
                    <a:ext uri="{9D8B030D-6E8A-4147-A177-3AD203B41FA5}">
                      <a16:colId xmlns:a16="http://schemas.microsoft.com/office/drawing/2014/main" val="1644951507"/>
                    </a:ext>
                  </a:extLst>
                </a:gridCol>
              </a:tblGrid>
              <a:tr h="370840">
                <a:tc>
                  <a:txBody>
                    <a:bodyPr/>
                    <a:lstStyle/>
                    <a:p>
                      <a:r>
                        <a:rPr lang="en-US" dirty="0"/>
                        <a:t>Interest Rate</a:t>
                      </a:r>
                    </a:p>
                  </a:txBody>
                  <a:tcPr/>
                </a:tc>
                <a:tc>
                  <a:txBody>
                    <a:bodyPr/>
                    <a:lstStyle/>
                    <a:p>
                      <a:r>
                        <a:rPr lang="en-US" dirty="0"/>
                        <a:t>4.75%-5.5%</a:t>
                      </a:r>
                    </a:p>
                  </a:txBody>
                  <a:tcPr/>
                </a:tc>
                <a:extLst>
                  <a:ext uri="{0D108BD9-81ED-4DB2-BD59-A6C34878D82A}">
                    <a16:rowId xmlns:a16="http://schemas.microsoft.com/office/drawing/2014/main" val="1248416049"/>
                  </a:ext>
                </a:extLst>
              </a:tr>
              <a:tr h="370840">
                <a:tc>
                  <a:txBody>
                    <a:bodyPr/>
                    <a:lstStyle/>
                    <a:p>
                      <a:r>
                        <a:rPr lang="en-US" dirty="0"/>
                        <a:t>Loan to Value</a:t>
                      </a:r>
                    </a:p>
                  </a:txBody>
                  <a:tcPr/>
                </a:tc>
                <a:tc>
                  <a:txBody>
                    <a:bodyPr/>
                    <a:lstStyle/>
                    <a:p>
                      <a:r>
                        <a:rPr lang="en-US" dirty="0"/>
                        <a:t>60%-75%</a:t>
                      </a:r>
                    </a:p>
                  </a:txBody>
                  <a:tcPr/>
                </a:tc>
                <a:extLst>
                  <a:ext uri="{0D108BD9-81ED-4DB2-BD59-A6C34878D82A}">
                    <a16:rowId xmlns:a16="http://schemas.microsoft.com/office/drawing/2014/main" val="2631955363"/>
                  </a:ext>
                </a:extLst>
              </a:tr>
              <a:tr h="370840">
                <a:tc>
                  <a:txBody>
                    <a:bodyPr/>
                    <a:lstStyle/>
                    <a:p>
                      <a:r>
                        <a:rPr lang="en-US" dirty="0"/>
                        <a:t>Amortization</a:t>
                      </a:r>
                    </a:p>
                  </a:txBody>
                  <a:tcPr/>
                </a:tc>
                <a:tc>
                  <a:txBody>
                    <a:bodyPr/>
                    <a:lstStyle/>
                    <a:p>
                      <a:r>
                        <a:rPr lang="en-US" dirty="0"/>
                        <a:t>25 </a:t>
                      </a:r>
                      <a:r>
                        <a:rPr lang="en-US" dirty="0" err="1"/>
                        <a:t>yr</a:t>
                      </a:r>
                      <a:r>
                        <a:rPr lang="en-US" dirty="0"/>
                        <a:t>/1-2 </a:t>
                      </a:r>
                      <a:r>
                        <a:rPr lang="en-US" dirty="0" err="1"/>
                        <a:t>yrs</a:t>
                      </a:r>
                      <a:r>
                        <a:rPr lang="en-US" dirty="0"/>
                        <a:t> IO</a:t>
                      </a:r>
                    </a:p>
                  </a:txBody>
                  <a:tcPr/>
                </a:tc>
                <a:extLst>
                  <a:ext uri="{0D108BD9-81ED-4DB2-BD59-A6C34878D82A}">
                    <a16:rowId xmlns:a16="http://schemas.microsoft.com/office/drawing/2014/main" val="4161544526"/>
                  </a:ext>
                </a:extLst>
              </a:tr>
            </a:tbl>
          </a:graphicData>
        </a:graphic>
      </p:graphicFrame>
      <p:sp>
        <p:nvSpPr>
          <p:cNvPr id="11" name="Content Placeholder 2">
            <a:extLst>
              <a:ext uri="{FF2B5EF4-FFF2-40B4-BE49-F238E27FC236}">
                <a16:creationId xmlns:a16="http://schemas.microsoft.com/office/drawing/2014/main" id="{E5DC7CC4-1169-DE61-3DDC-03E9BB865382}"/>
              </a:ext>
            </a:extLst>
          </p:cNvPr>
          <p:cNvSpPr txBox="1">
            <a:spLocks/>
          </p:cNvSpPr>
          <p:nvPr/>
        </p:nvSpPr>
        <p:spPr>
          <a:xfrm>
            <a:off x="4878366" y="5150704"/>
            <a:ext cx="3986408" cy="511678"/>
          </a:xfrm>
          <a:prstGeom prst="rect">
            <a:avLst/>
          </a:prstGeom>
        </p:spPr>
        <p:txBody>
          <a:bodyPr vert="horz" lIns="91440" tIns="45720" rIns="91440" bIns="45720" rtlCol="0">
            <a:normAutofit/>
          </a:bodyPr>
          <a:lstStyle>
            <a:lvl1pPr marL="171446" indent="-171446" algn="l" defTabSz="685783"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9pPr>
          </a:lstStyle>
          <a:p>
            <a:pPr>
              <a:lnSpc>
                <a:spcPct val="110000"/>
              </a:lnSpc>
              <a:spcAft>
                <a:spcPts val="600"/>
              </a:spcAft>
            </a:pPr>
            <a:r>
              <a:rPr lang="en-US" dirty="0">
                <a:solidFill>
                  <a:schemeClr val="bg1"/>
                </a:solidFill>
              </a:rPr>
              <a:t>Cap Rates</a:t>
            </a:r>
          </a:p>
        </p:txBody>
      </p:sp>
      <p:graphicFrame>
        <p:nvGraphicFramePr>
          <p:cNvPr id="12" name="Table 4">
            <a:extLst>
              <a:ext uri="{FF2B5EF4-FFF2-40B4-BE49-F238E27FC236}">
                <a16:creationId xmlns:a16="http://schemas.microsoft.com/office/drawing/2014/main" id="{BD4657DF-9015-BB62-DB07-4D7D380D7A3D}"/>
              </a:ext>
            </a:extLst>
          </p:cNvPr>
          <p:cNvGraphicFramePr>
            <a:graphicFrameLocks noGrp="1"/>
          </p:cNvGraphicFramePr>
          <p:nvPr>
            <p:extLst>
              <p:ext uri="{D42A27DB-BD31-4B8C-83A1-F6EECF244321}">
                <p14:modId xmlns:p14="http://schemas.microsoft.com/office/powerpoint/2010/main" val="3556264544"/>
              </p:ext>
            </p:extLst>
          </p:nvPr>
        </p:nvGraphicFramePr>
        <p:xfrm>
          <a:off x="4977007" y="5512417"/>
          <a:ext cx="4047996" cy="1112520"/>
        </p:xfrm>
        <a:graphic>
          <a:graphicData uri="http://schemas.openxmlformats.org/drawingml/2006/table">
            <a:tbl>
              <a:tblPr bandRow="1">
                <a:tableStyleId>{B301B821-A1FF-4177-AEE7-76D212191A09}</a:tableStyleId>
              </a:tblPr>
              <a:tblGrid>
                <a:gridCol w="1629490">
                  <a:extLst>
                    <a:ext uri="{9D8B030D-6E8A-4147-A177-3AD203B41FA5}">
                      <a16:colId xmlns:a16="http://schemas.microsoft.com/office/drawing/2014/main" val="1206891910"/>
                    </a:ext>
                  </a:extLst>
                </a:gridCol>
                <a:gridCol w="2418506">
                  <a:extLst>
                    <a:ext uri="{9D8B030D-6E8A-4147-A177-3AD203B41FA5}">
                      <a16:colId xmlns:a16="http://schemas.microsoft.com/office/drawing/2014/main" val="1644951507"/>
                    </a:ext>
                  </a:extLst>
                </a:gridCol>
              </a:tblGrid>
              <a:tr h="370840">
                <a:tc>
                  <a:txBody>
                    <a:bodyPr/>
                    <a:lstStyle/>
                    <a:p>
                      <a:r>
                        <a:rPr lang="en-US" dirty="0"/>
                        <a:t>Class A</a:t>
                      </a:r>
                    </a:p>
                  </a:txBody>
                  <a:tcPr/>
                </a:tc>
                <a:tc>
                  <a:txBody>
                    <a:bodyPr/>
                    <a:lstStyle/>
                    <a:p>
                      <a:r>
                        <a:rPr lang="en-US" dirty="0"/>
                        <a:t>3.75%-5.25%</a:t>
                      </a:r>
                    </a:p>
                  </a:txBody>
                  <a:tcPr/>
                </a:tc>
                <a:extLst>
                  <a:ext uri="{0D108BD9-81ED-4DB2-BD59-A6C34878D82A}">
                    <a16:rowId xmlns:a16="http://schemas.microsoft.com/office/drawing/2014/main" val="1248416049"/>
                  </a:ext>
                </a:extLst>
              </a:tr>
              <a:tr h="370840">
                <a:tc>
                  <a:txBody>
                    <a:bodyPr/>
                    <a:lstStyle/>
                    <a:p>
                      <a:r>
                        <a:rPr lang="en-US" dirty="0"/>
                        <a:t>Class B</a:t>
                      </a:r>
                    </a:p>
                  </a:txBody>
                  <a:tcPr/>
                </a:tc>
                <a:tc>
                  <a:txBody>
                    <a:bodyPr/>
                    <a:lstStyle/>
                    <a:p>
                      <a:r>
                        <a:rPr lang="en-US" dirty="0"/>
                        <a:t>4.25%-6.0%</a:t>
                      </a:r>
                    </a:p>
                  </a:txBody>
                  <a:tcPr/>
                </a:tc>
                <a:extLst>
                  <a:ext uri="{0D108BD9-81ED-4DB2-BD59-A6C34878D82A}">
                    <a16:rowId xmlns:a16="http://schemas.microsoft.com/office/drawing/2014/main" val="2631955363"/>
                  </a:ext>
                </a:extLst>
              </a:tr>
              <a:tr h="370840">
                <a:tc>
                  <a:txBody>
                    <a:bodyPr/>
                    <a:lstStyle/>
                    <a:p>
                      <a:r>
                        <a:rPr lang="en-US" dirty="0"/>
                        <a:t>Class C</a:t>
                      </a:r>
                    </a:p>
                  </a:txBody>
                  <a:tcPr/>
                </a:tc>
                <a:tc>
                  <a:txBody>
                    <a:bodyPr/>
                    <a:lstStyle/>
                    <a:p>
                      <a:r>
                        <a:rPr lang="en-US" dirty="0"/>
                        <a:t>5.50%-7.5%</a:t>
                      </a:r>
                    </a:p>
                  </a:txBody>
                  <a:tcPr/>
                </a:tc>
                <a:extLst>
                  <a:ext uri="{0D108BD9-81ED-4DB2-BD59-A6C34878D82A}">
                    <a16:rowId xmlns:a16="http://schemas.microsoft.com/office/drawing/2014/main" val="4161544526"/>
                  </a:ext>
                </a:extLst>
              </a:tr>
            </a:tbl>
          </a:graphicData>
        </a:graphic>
      </p:graphicFrame>
    </p:spTree>
    <p:extLst>
      <p:ext uri="{BB962C8B-B14F-4D97-AF65-F5344CB8AC3E}">
        <p14:creationId xmlns:p14="http://schemas.microsoft.com/office/powerpoint/2010/main" val="1555146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5265A34-E2FA-4B00-8386-E11EF214965A}"/>
              </a:ext>
            </a:extLst>
          </p:cNvPr>
          <p:cNvSpPr txBox="1">
            <a:spLocks/>
          </p:cNvSpPr>
          <p:nvPr/>
        </p:nvSpPr>
        <p:spPr>
          <a:xfrm>
            <a:off x="642982" y="730264"/>
            <a:ext cx="7210396" cy="1080938"/>
          </a:xfrm>
          <a:prstGeom prst="rect">
            <a:avLst/>
          </a:prstGeom>
        </p:spPr>
        <p:txBody>
          <a:bodyPr vert="horz" lIns="91440" tIns="45720" rIns="91440" bIns="45720" rtlCol="0" anchor="ctr">
            <a:normAutofit/>
          </a:bodyPr>
          <a:lstStyle>
            <a:lvl1pPr algn="l" defTabSz="685783" rtl="0" eaLnBrk="1" latinLnBrk="0" hangingPunct="1">
              <a:lnSpc>
                <a:spcPct val="90000"/>
              </a:lnSpc>
              <a:spcBef>
                <a:spcPct val="0"/>
              </a:spcBef>
              <a:buNone/>
              <a:defRPr sz="2700" kern="1200">
                <a:solidFill>
                  <a:schemeClr val="tx1"/>
                </a:solidFill>
                <a:latin typeface="+mj-lt"/>
                <a:ea typeface="+mj-ea"/>
                <a:cs typeface="+mj-cs"/>
              </a:defRPr>
            </a:lvl1pPr>
          </a:lstStyle>
          <a:p>
            <a:pPr marL="514350" indent="-514350"/>
            <a:r>
              <a:rPr lang="en-US" sz="3200" dirty="0"/>
              <a:t>3.	Performance and Valuation are</a:t>
            </a:r>
            <a:br>
              <a:rPr lang="en-US" sz="3200" dirty="0"/>
            </a:br>
            <a:r>
              <a:rPr lang="en-US" sz="3200" dirty="0"/>
              <a:t>Peaking</a:t>
            </a:r>
          </a:p>
        </p:txBody>
      </p:sp>
      <p:sp>
        <p:nvSpPr>
          <p:cNvPr id="4" name="Content Placeholder 2">
            <a:extLst>
              <a:ext uri="{FF2B5EF4-FFF2-40B4-BE49-F238E27FC236}">
                <a16:creationId xmlns:a16="http://schemas.microsoft.com/office/drawing/2014/main" id="{EE26020F-810D-B55F-117B-FA14844D7589}"/>
              </a:ext>
            </a:extLst>
          </p:cNvPr>
          <p:cNvSpPr>
            <a:spLocks noGrp="1"/>
          </p:cNvSpPr>
          <p:nvPr>
            <p:ph idx="1"/>
          </p:nvPr>
        </p:nvSpPr>
        <p:spPr>
          <a:xfrm>
            <a:off x="422754" y="2093737"/>
            <a:ext cx="8386175" cy="511678"/>
          </a:xfrm>
        </p:spPr>
        <p:txBody>
          <a:bodyPr>
            <a:normAutofit/>
          </a:bodyPr>
          <a:lstStyle/>
          <a:p>
            <a:pPr>
              <a:lnSpc>
                <a:spcPct val="110000"/>
              </a:lnSpc>
              <a:spcAft>
                <a:spcPts val="600"/>
              </a:spcAft>
            </a:pPr>
            <a:r>
              <a:rPr lang="en-US" dirty="0">
                <a:solidFill>
                  <a:schemeClr val="bg1"/>
                </a:solidFill>
              </a:rPr>
              <a:t>Argus Broker Affiliate Local Market Observations</a:t>
            </a:r>
          </a:p>
        </p:txBody>
      </p:sp>
      <p:sp>
        <p:nvSpPr>
          <p:cNvPr id="6" name="TextBox 5">
            <a:extLst>
              <a:ext uri="{FF2B5EF4-FFF2-40B4-BE49-F238E27FC236}">
                <a16:creationId xmlns:a16="http://schemas.microsoft.com/office/drawing/2014/main" id="{170C1A47-469C-6D5A-DC5C-F4896BC16332}"/>
              </a:ext>
            </a:extLst>
          </p:cNvPr>
          <p:cNvSpPr txBox="1"/>
          <p:nvPr/>
        </p:nvSpPr>
        <p:spPr>
          <a:xfrm>
            <a:off x="488805" y="4776412"/>
            <a:ext cx="4567303" cy="1695721"/>
          </a:xfrm>
          <a:prstGeom prst="rect">
            <a:avLst/>
          </a:prstGeom>
          <a:solidFill>
            <a:schemeClr val="accent1"/>
          </a:solidFill>
        </p:spPr>
        <p:txBody>
          <a:bodyPr wrap="square">
            <a:spAutoFit/>
          </a:bodyPr>
          <a:lstStyle/>
          <a:p>
            <a:pPr marR="0" algn="just">
              <a:lnSpc>
                <a:spcPct val="107000"/>
              </a:lnSpc>
              <a:spcBef>
                <a:spcPts val="0"/>
              </a:spcBef>
              <a:spcAft>
                <a:spcPts val="800"/>
              </a:spcAft>
            </a:pPr>
            <a:r>
              <a:rPr lang="en-US" sz="1400" b="1" i="1" dirty="0">
                <a:effectLst/>
                <a:latin typeface="Calibri" panose="020F0502020204030204" pitchFamily="34" charset="0"/>
                <a:ea typeface="Calibri" panose="020F0502020204030204" pitchFamily="34" charset="0"/>
                <a:cs typeface="Times New Roman" panose="02020603050405020304" pitchFamily="18" charset="0"/>
              </a:rPr>
              <a:t>Chad Snyder &amp; Tyler Trahant</a:t>
            </a:r>
            <a:r>
              <a:rPr lang="en-US" sz="1400" b="1" i="1" dirty="0">
                <a:latin typeface="Calibri" panose="020F0502020204030204" pitchFamily="34" charset="0"/>
                <a:ea typeface="Calibri" panose="020F0502020204030204" pitchFamily="34" charset="0"/>
                <a:cs typeface="Times New Roman" panose="02020603050405020304" pitchFamily="18" charset="0"/>
              </a:rPr>
              <a:t> (</a:t>
            </a:r>
            <a:r>
              <a:rPr lang="en-US" sz="1400" b="1" i="1" dirty="0">
                <a:effectLst/>
                <a:latin typeface="Calibri" panose="020F0502020204030204" pitchFamily="34" charset="0"/>
                <a:ea typeface="Calibri" panose="020F0502020204030204" pitchFamily="34" charset="0"/>
                <a:cs typeface="Times New Roman" panose="02020603050405020304" pitchFamily="18" charset="0"/>
              </a:rPr>
              <a:t>TX)</a:t>
            </a:r>
            <a:r>
              <a:rPr lang="en-US" sz="1400" i="1" dirty="0">
                <a:effectLst/>
                <a:latin typeface="Calibri" panose="020F0502020204030204" pitchFamily="34" charset="0"/>
                <a:ea typeface="Calibri" panose="020F0502020204030204" pitchFamily="34" charset="0"/>
                <a:cs typeface="Times New Roman" panose="02020603050405020304" pitchFamily="18" charset="0"/>
              </a:rPr>
              <a:t>:</a:t>
            </a:r>
            <a:r>
              <a:rPr lang="en-US" sz="1400" dirty="0">
                <a:effectLst/>
                <a:latin typeface="Calibri" panose="020F0502020204030204" pitchFamily="34" charset="0"/>
                <a:ea typeface="Calibri" panose="020F0502020204030204" pitchFamily="34" charset="0"/>
                <a:cs typeface="Times New Roman" panose="02020603050405020304" pitchFamily="18" charset="0"/>
              </a:rPr>
              <a:t> In North Texas we are not seeing the swift change to pricing expectations that other areas of the country might be experiencing. We are still seeing buyers close on deals at early 2022 pricing and many off market, all-cash transactions. Simply put, there is still great need and desire to place capital into cash flow producing assets like self-storage.</a:t>
            </a:r>
          </a:p>
        </p:txBody>
      </p:sp>
      <p:sp>
        <p:nvSpPr>
          <p:cNvPr id="8" name="TextBox 7">
            <a:extLst>
              <a:ext uri="{FF2B5EF4-FFF2-40B4-BE49-F238E27FC236}">
                <a16:creationId xmlns:a16="http://schemas.microsoft.com/office/drawing/2014/main" id="{FB092A7B-A9AA-BD01-1F85-4160FDF4CC54}"/>
              </a:ext>
            </a:extLst>
          </p:cNvPr>
          <p:cNvSpPr txBox="1"/>
          <p:nvPr/>
        </p:nvSpPr>
        <p:spPr>
          <a:xfrm>
            <a:off x="5184209" y="4605362"/>
            <a:ext cx="3759375" cy="1883464"/>
          </a:xfrm>
          <a:prstGeom prst="rect">
            <a:avLst/>
          </a:prstGeom>
          <a:solidFill>
            <a:schemeClr val="tx1">
              <a:lumMod val="50000"/>
            </a:schemeClr>
          </a:solidFill>
        </p:spPr>
        <p:txBody>
          <a:bodyPr wrap="square">
            <a:spAutoFit/>
          </a:bodyPr>
          <a:lstStyle/>
          <a:p>
            <a:pPr>
              <a:lnSpc>
                <a:spcPct val="120000"/>
              </a:lnSpc>
            </a:pPr>
            <a:r>
              <a:rPr lang="en-US" sz="1400" b="1" i="1" dirty="0">
                <a:latin typeface="Calibri" panose="020F0502020204030204" pitchFamily="34" charset="0"/>
                <a:ea typeface="Calibri" panose="020F0502020204030204" pitchFamily="34" charset="0"/>
                <a:cs typeface="Times New Roman" panose="02020603050405020304" pitchFamily="18" charset="0"/>
              </a:rPr>
              <a:t>Jared </a:t>
            </a:r>
            <a:r>
              <a:rPr lang="en-US" sz="1400" b="1" i="1" dirty="0">
                <a:effectLst/>
                <a:latin typeface="Calibri" panose="020F0502020204030204" pitchFamily="34" charset="0"/>
                <a:ea typeface="Calibri" panose="020F0502020204030204" pitchFamily="34" charset="0"/>
                <a:cs typeface="Times New Roman" panose="02020603050405020304" pitchFamily="18" charset="0"/>
              </a:rPr>
              <a:t>Jones, CCIM</a:t>
            </a:r>
            <a:r>
              <a:rPr lang="en-US" sz="1400" b="1" i="1" dirty="0">
                <a:latin typeface="Calibri" panose="020F0502020204030204" pitchFamily="34" charset="0"/>
                <a:ea typeface="Calibri" panose="020F0502020204030204" pitchFamily="34" charset="0"/>
                <a:cs typeface="Times New Roman" panose="02020603050405020304" pitchFamily="18" charset="0"/>
              </a:rPr>
              <a:t> (</a:t>
            </a:r>
            <a:r>
              <a:rPr lang="en-US" sz="1400" b="1" i="1" dirty="0">
                <a:effectLst/>
                <a:latin typeface="Calibri" panose="020F0502020204030204" pitchFamily="34" charset="0"/>
                <a:ea typeface="Calibri" panose="020F0502020204030204" pitchFamily="34" charset="0"/>
                <a:cs typeface="Times New Roman" panose="02020603050405020304" pitchFamily="18" charset="0"/>
              </a:rPr>
              <a:t>OK)</a:t>
            </a:r>
            <a:r>
              <a:rPr lang="en-US" sz="1400" i="1" dirty="0">
                <a:effectLst/>
                <a:latin typeface="Calibri" panose="020F0502020204030204" pitchFamily="34" charset="0"/>
                <a:ea typeface="Calibri" panose="020F0502020204030204" pitchFamily="34" charset="0"/>
                <a:cs typeface="Times New Roman" panose="02020603050405020304" pitchFamily="18" charset="0"/>
              </a:rPr>
              <a:t>:</a:t>
            </a:r>
            <a:r>
              <a:rPr lang="en-US" sz="1400" dirty="0">
                <a:effectLst/>
                <a:latin typeface="Calibri" panose="020F0502020204030204" pitchFamily="34" charset="0"/>
                <a:ea typeface="Calibri" panose="020F0502020204030204" pitchFamily="34" charset="0"/>
                <a:cs typeface="Times New Roman" panose="02020603050405020304" pitchFamily="18" charset="0"/>
              </a:rPr>
              <a:t> Sentiment in Oklahoma is still very strong and buyers can purchase here for a much lower price per pound than other markets, which creates a larger, non-institutional buyer pool.  Occupancies for non-lease up properties are at peak and revenues are hitting records. </a:t>
            </a:r>
            <a:endParaRPr lang="en-US" sz="1400" dirty="0"/>
          </a:p>
        </p:txBody>
      </p:sp>
      <p:sp>
        <p:nvSpPr>
          <p:cNvPr id="10" name="TextBox 9">
            <a:extLst>
              <a:ext uri="{FF2B5EF4-FFF2-40B4-BE49-F238E27FC236}">
                <a16:creationId xmlns:a16="http://schemas.microsoft.com/office/drawing/2014/main" id="{8BE71797-B4D4-E0A1-3E1D-CC2F2920136E}"/>
              </a:ext>
            </a:extLst>
          </p:cNvPr>
          <p:cNvSpPr txBox="1"/>
          <p:nvPr/>
        </p:nvSpPr>
        <p:spPr>
          <a:xfrm>
            <a:off x="5184209" y="2549824"/>
            <a:ext cx="3759375" cy="1926233"/>
          </a:xfrm>
          <a:prstGeom prst="rect">
            <a:avLst/>
          </a:prstGeom>
          <a:solidFill>
            <a:schemeClr val="accent3">
              <a:lumMod val="50000"/>
            </a:schemeClr>
          </a:solidFill>
        </p:spPr>
        <p:txBody>
          <a:bodyPr wrap="square">
            <a:spAutoFit/>
          </a:bodyPr>
          <a:lstStyle/>
          <a:p>
            <a:pPr marR="0">
              <a:lnSpc>
                <a:spcPct val="107000"/>
              </a:lnSpc>
              <a:spcBef>
                <a:spcPts val="0"/>
              </a:spcBef>
              <a:spcAft>
                <a:spcPts val="800"/>
              </a:spcAft>
            </a:pPr>
            <a:r>
              <a:rPr lang="en-US" sz="1400" b="1" i="1" dirty="0">
                <a:effectLst/>
                <a:latin typeface="Calibri" panose="020F0502020204030204" pitchFamily="34" charset="0"/>
                <a:ea typeface="Calibri" panose="020F0502020204030204" pitchFamily="34" charset="0"/>
                <a:cs typeface="Times New Roman" panose="02020603050405020304" pitchFamily="18" charset="0"/>
              </a:rPr>
              <a:t>Bill Barnhill, CCIM &amp; Stuart LaGroue</a:t>
            </a:r>
            <a:r>
              <a:rPr lang="en-US" sz="1400" b="1" i="1" dirty="0">
                <a:latin typeface="Calibri" panose="020F0502020204030204" pitchFamily="34" charset="0"/>
                <a:ea typeface="Calibri" panose="020F0502020204030204" pitchFamily="34" charset="0"/>
                <a:cs typeface="Times New Roman" panose="02020603050405020304" pitchFamily="18" charset="0"/>
              </a:rPr>
              <a:t> (</a:t>
            </a:r>
            <a:r>
              <a:rPr lang="en-US" sz="1400" b="1" i="1" dirty="0">
                <a:effectLst/>
                <a:latin typeface="Calibri" panose="020F0502020204030204" pitchFamily="34" charset="0"/>
                <a:ea typeface="Calibri" panose="020F0502020204030204" pitchFamily="34" charset="0"/>
                <a:cs typeface="Times New Roman" panose="02020603050405020304" pitchFamily="18" charset="0"/>
              </a:rPr>
              <a:t>AL)</a:t>
            </a:r>
            <a:r>
              <a:rPr lang="en-US" sz="1400" i="1" dirty="0">
                <a:effectLst/>
                <a:latin typeface="Calibri" panose="020F0502020204030204" pitchFamily="34" charset="0"/>
                <a:ea typeface="Calibri" panose="020F0502020204030204" pitchFamily="34" charset="0"/>
                <a:cs typeface="Times New Roman" panose="02020603050405020304" pitchFamily="18" charset="0"/>
              </a:rPr>
              <a:t>:</a:t>
            </a:r>
            <a:r>
              <a:rPr lang="en-US" sz="1400" dirty="0">
                <a:effectLst/>
                <a:latin typeface="Calibri" panose="020F0502020204030204" pitchFamily="34" charset="0"/>
                <a:ea typeface="Calibri" panose="020F0502020204030204" pitchFamily="34" charset="0"/>
                <a:cs typeface="Times New Roman" panose="02020603050405020304" pitchFamily="18" charset="0"/>
              </a:rPr>
              <a:t> Storage market performance is still robust due to actual and projected population growth along the Gulf Coast.  While seller expectations may be evolving due to concerns about overbuilding and higher interest rates, there are still many investors desiring to own self-storage and valuations should remain strong.</a:t>
            </a:r>
          </a:p>
        </p:txBody>
      </p:sp>
      <p:sp>
        <p:nvSpPr>
          <p:cNvPr id="12" name="TextBox 11">
            <a:extLst>
              <a:ext uri="{FF2B5EF4-FFF2-40B4-BE49-F238E27FC236}">
                <a16:creationId xmlns:a16="http://schemas.microsoft.com/office/drawing/2014/main" id="{1AD86985-8654-B0F3-B276-BCF04BFA7340}"/>
              </a:ext>
            </a:extLst>
          </p:cNvPr>
          <p:cNvSpPr txBox="1"/>
          <p:nvPr/>
        </p:nvSpPr>
        <p:spPr>
          <a:xfrm>
            <a:off x="493502" y="2535436"/>
            <a:ext cx="4567303" cy="2031325"/>
          </a:xfrm>
          <a:prstGeom prst="rect">
            <a:avLst/>
          </a:prstGeom>
          <a:solidFill>
            <a:schemeClr val="tx1">
              <a:lumMod val="50000"/>
            </a:schemeClr>
          </a:solidFill>
        </p:spPr>
        <p:txBody>
          <a:bodyPr wrap="square">
            <a:spAutoFit/>
          </a:bodyPr>
          <a:lstStyle/>
          <a:p>
            <a:pPr marR="0" algn="just">
              <a:spcBef>
                <a:spcPts val="0"/>
              </a:spcBef>
              <a:spcAft>
                <a:spcPts val="800"/>
              </a:spcAft>
            </a:pPr>
            <a:r>
              <a:rPr lang="en-US" sz="1400" b="1" i="1" dirty="0">
                <a:effectLst/>
                <a:latin typeface="Calibri" panose="020F0502020204030204" pitchFamily="34" charset="0"/>
                <a:ea typeface="Calibri" panose="020F0502020204030204" pitchFamily="34" charset="0"/>
                <a:cs typeface="Times New Roman" panose="02020603050405020304" pitchFamily="18" charset="0"/>
              </a:rPr>
              <a:t>Larry Goldman, CCIM</a:t>
            </a:r>
            <a:r>
              <a:rPr lang="en-US" sz="1400" b="1" i="1" dirty="0">
                <a:latin typeface="Calibri" panose="020F0502020204030204" pitchFamily="34" charset="0"/>
                <a:ea typeface="Calibri" panose="020F0502020204030204" pitchFamily="34" charset="0"/>
                <a:cs typeface="Times New Roman" panose="02020603050405020304" pitchFamily="18" charset="0"/>
              </a:rPr>
              <a:t> (AR)</a:t>
            </a:r>
            <a:r>
              <a:rPr lang="en-US" sz="1400" b="1" i="1" dirty="0">
                <a:effectLst/>
                <a:latin typeface="Calibri" panose="020F0502020204030204" pitchFamily="34" charset="0"/>
                <a:ea typeface="Calibri" panose="020F0502020204030204" pitchFamily="34" charset="0"/>
                <a:cs typeface="Times New Roman" panose="02020603050405020304" pitchFamily="18" charset="0"/>
              </a:rPr>
              <a:t>:</a:t>
            </a:r>
            <a:r>
              <a:rPr lang="en-US" sz="1400" dirty="0">
                <a:effectLst/>
                <a:latin typeface="Calibri" panose="020F0502020204030204" pitchFamily="34" charset="0"/>
                <a:ea typeface="Calibri" panose="020F0502020204030204" pitchFamily="34" charset="0"/>
                <a:cs typeface="Times New Roman" panose="02020603050405020304" pitchFamily="18" charset="0"/>
              </a:rPr>
              <a:t> Despite pricing pressure driven by higher interest rates, values in Arkansas remain at historic highs. With the recent trend of new state buyers making significant investments in all corners of the state, cap rate spreads are getting compressed. It is likely a matter of time before interest rates push cap rates down, but in the meantime most facilities around the state are continuing to see improving performance, mostly through rate growth as occupancies have been high in recent years.</a:t>
            </a:r>
          </a:p>
        </p:txBody>
      </p:sp>
    </p:spTree>
    <p:extLst>
      <p:ext uri="{BB962C8B-B14F-4D97-AF65-F5344CB8AC3E}">
        <p14:creationId xmlns:p14="http://schemas.microsoft.com/office/powerpoint/2010/main" val="395377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5C36F-9017-4F0D-92C3-270150D03CE2}"/>
              </a:ext>
            </a:extLst>
          </p:cNvPr>
          <p:cNvSpPr>
            <a:spLocks noGrp="1"/>
          </p:cNvSpPr>
          <p:nvPr>
            <p:ph type="title"/>
          </p:nvPr>
        </p:nvSpPr>
        <p:spPr/>
        <p:txBody>
          <a:bodyPr>
            <a:normAutofit/>
          </a:bodyPr>
          <a:lstStyle/>
          <a:p>
            <a:r>
              <a:rPr lang="en-US" sz="4000" dirty="0"/>
              <a:t>Mid-Year Market Update</a:t>
            </a:r>
          </a:p>
        </p:txBody>
      </p:sp>
      <p:sp>
        <p:nvSpPr>
          <p:cNvPr id="3" name="Flowchart: Off-page Connector 2">
            <a:extLst>
              <a:ext uri="{FF2B5EF4-FFF2-40B4-BE49-F238E27FC236}">
                <a16:creationId xmlns:a16="http://schemas.microsoft.com/office/drawing/2014/main" id="{136B71D1-A82B-4DE7-9974-DCA9D9599735}"/>
              </a:ext>
            </a:extLst>
          </p:cNvPr>
          <p:cNvSpPr/>
          <p:nvPr/>
        </p:nvSpPr>
        <p:spPr>
          <a:xfrm rot="16200000">
            <a:off x="654487" y="2310883"/>
            <a:ext cx="483820" cy="549581"/>
          </a:xfrm>
          <a:prstGeom prst="flowChartOffpageConnector">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vert" rtlCol="0" anchor="ctr"/>
          <a:lstStyle/>
          <a:p>
            <a:pPr algn="ctr"/>
            <a:r>
              <a:rPr lang="en-US" sz="2400" dirty="0">
                <a:ln w="0"/>
                <a:solidFill>
                  <a:schemeClr val="tx1"/>
                </a:solidFill>
                <a:effectLst>
                  <a:outerShdw blurRad="38100" dist="19050" dir="2700000" algn="tl" rotWithShape="0">
                    <a:schemeClr val="dk1">
                      <a:alpha val="40000"/>
                    </a:schemeClr>
                  </a:outerShdw>
                </a:effectLst>
              </a:rPr>
              <a:t>1</a:t>
            </a:r>
          </a:p>
        </p:txBody>
      </p:sp>
      <p:sp>
        <p:nvSpPr>
          <p:cNvPr id="5" name="Flowchart: Off-page Connector 4">
            <a:extLst>
              <a:ext uri="{FF2B5EF4-FFF2-40B4-BE49-F238E27FC236}">
                <a16:creationId xmlns:a16="http://schemas.microsoft.com/office/drawing/2014/main" id="{D7DDAC52-9C85-46E4-BB78-972226BD6CC7}"/>
              </a:ext>
            </a:extLst>
          </p:cNvPr>
          <p:cNvSpPr/>
          <p:nvPr/>
        </p:nvSpPr>
        <p:spPr>
          <a:xfrm rot="16200000">
            <a:off x="654487" y="3081574"/>
            <a:ext cx="483820" cy="549581"/>
          </a:xfrm>
          <a:prstGeom prst="flowChartOffpageConnector">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vert" rtlCol="0" anchor="ctr"/>
          <a:lstStyle/>
          <a:p>
            <a:pPr algn="ctr"/>
            <a:r>
              <a:rPr lang="en-US" sz="2400" dirty="0">
                <a:ln w="0"/>
                <a:solidFill>
                  <a:schemeClr val="tx1"/>
                </a:solidFill>
                <a:effectLst>
                  <a:outerShdw blurRad="38100" dist="19050" dir="2700000" algn="tl" rotWithShape="0">
                    <a:schemeClr val="dk1">
                      <a:alpha val="40000"/>
                    </a:schemeClr>
                  </a:outerShdw>
                </a:effectLst>
              </a:rPr>
              <a:t>2</a:t>
            </a:r>
          </a:p>
        </p:txBody>
      </p:sp>
      <p:sp>
        <p:nvSpPr>
          <p:cNvPr id="6" name="Flowchart: Off-page Connector 5">
            <a:extLst>
              <a:ext uri="{FF2B5EF4-FFF2-40B4-BE49-F238E27FC236}">
                <a16:creationId xmlns:a16="http://schemas.microsoft.com/office/drawing/2014/main" id="{82DA998B-E39B-42A2-8C05-49424A186369}"/>
              </a:ext>
            </a:extLst>
          </p:cNvPr>
          <p:cNvSpPr/>
          <p:nvPr/>
        </p:nvSpPr>
        <p:spPr>
          <a:xfrm rot="16200000">
            <a:off x="654488" y="3850190"/>
            <a:ext cx="483820" cy="549581"/>
          </a:xfrm>
          <a:prstGeom prst="flowChartOffpageConnector">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vert" rtlCol="0" anchor="ctr"/>
          <a:lstStyle/>
          <a:p>
            <a:pPr algn="ctr"/>
            <a:r>
              <a:rPr lang="en-US" sz="2400" dirty="0">
                <a:ln w="0"/>
                <a:solidFill>
                  <a:schemeClr val="tx1"/>
                </a:solidFill>
                <a:effectLst>
                  <a:outerShdw blurRad="38100" dist="19050" dir="2700000" algn="tl" rotWithShape="0">
                    <a:schemeClr val="dk1">
                      <a:alpha val="40000"/>
                    </a:schemeClr>
                  </a:outerShdw>
                </a:effectLst>
              </a:rPr>
              <a:t>3</a:t>
            </a:r>
          </a:p>
        </p:txBody>
      </p:sp>
      <p:sp>
        <p:nvSpPr>
          <p:cNvPr id="7" name="Flowchart: Off-page Connector 6">
            <a:extLst>
              <a:ext uri="{FF2B5EF4-FFF2-40B4-BE49-F238E27FC236}">
                <a16:creationId xmlns:a16="http://schemas.microsoft.com/office/drawing/2014/main" id="{A8129E57-7E48-4EEE-AFFB-EC4FD3429C79}"/>
              </a:ext>
            </a:extLst>
          </p:cNvPr>
          <p:cNvSpPr/>
          <p:nvPr/>
        </p:nvSpPr>
        <p:spPr>
          <a:xfrm rot="16200000">
            <a:off x="654487" y="4620881"/>
            <a:ext cx="483820" cy="549581"/>
          </a:xfrm>
          <a:prstGeom prst="flowChartOffpageConnector">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vert" rtlCol="0" anchor="ctr"/>
          <a:lstStyle/>
          <a:p>
            <a:pPr algn="ctr"/>
            <a:r>
              <a:rPr lang="en-US" sz="2400" dirty="0">
                <a:ln w="0"/>
                <a:solidFill>
                  <a:schemeClr val="tx1"/>
                </a:solidFill>
                <a:effectLst>
                  <a:outerShdw blurRad="38100" dist="19050" dir="2700000" algn="tl" rotWithShape="0">
                    <a:schemeClr val="dk1">
                      <a:alpha val="40000"/>
                    </a:schemeClr>
                  </a:outerShdw>
                </a:effectLst>
              </a:rPr>
              <a:t>4</a:t>
            </a:r>
          </a:p>
        </p:txBody>
      </p:sp>
      <p:sp>
        <p:nvSpPr>
          <p:cNvPr id="9" name="TextBox 8">
            <a:extLst>
              <a:ext uri="{FF2B5EF4-FFF2-40B4-BE49-F238E27FC236}">
                <a16:creationId xmlns:a16="http://schemas.microsoft.com/office/drawing/2014/main" id="{577C0A17-8EC9-4A95-9C75-9207FCFFF197}"/>
              </a:ext>
            </a:extLst>
          </p:cNvPr>
          <p:cNvSpPr txBox="1"/>
          <p:nvPr/>
        </p:nvSpPr>
        <p:spPr>
          <a:xfrm>
            <a:off x="1252603" y="2347064"/>
            <a:ext cx="6400800" cy="461665"/>
          </a:xfrm>
          <a:prstGeom prst="rect">
            <a:avLst/>
          </a:prstGeom>
          <a:noFill/>
        </p:spPr>
        <p:txBody>
          <a:bodyPr wrap="square" rtlCol="0">
            <a:spAutoFit/>
          </a:bodyPr>
          <a:lstStyle/>
          <a:p>
            <a:r>
              <a:rPr lang="en-US" sz="2400" dirty="0">
                <a:solidFill>
                  <a:schemeClr val="bg1">
                    <a:lumMod val="65000"/>
                    <a:lumOff val="35000"/>
                  </a:schemeClr>
                </a:solidFill>
              </a:rPr>
              <a:t>Market Fundamentals are Strong</a:t>
            </a:r>
          </a:p>
        </p:txBody>
      </p:sp>
      <p:sp>
        <p:nvSpPr>
          <p:cNvPr id="10" name="TextBox 9">
            <a:extLst>
              <a:ext uri="{FF2B5EF4-FFF2-40B4-BE49-F238E27FC236}">
                <a16:creationId xmlns:a16="http://schemas.microsoft.com/office/drawing/2014/main" id="{2A0DDAFF-E4CC-4200-8039-3BA27E5AAF09}"/>
              </a:ext>
            </a:extLst>
          </p:cNvPr>
          <p:cNvSpPr txBox="1"/>
          <p:nvPr/>
        </p:nvSpPr>
        <p:spPr>
          <a:xfrm>
            <a:off x="1252603" y="3112225"/>
            <a:ext cx="6400800" cy="461665"/>
          </a:xfrm>
          <a:prstGeom prst="rect">
            <a:avLst/>
          </a:prstGeom>
          <a:noFill/>
        </p:spPr>
        <p:txBody>
          <a:bodyPr wrap="square" rtlCol="0">
            <a:spAutoFit/>
          </a:bodyPr>
          <a:lstStyle/>
          <a:p>
            <a:r>
              <a:rPr lang="en-US" sz="2400" dirty="0">
                <a:solidFill>
                  <a:schemeClr val="bg1">
                    <a:lumMod val="65000"/>
                    <a:lumOff val="35000"/>
                  </a:schemeClr>
                </a:solidFill>
              </a:rPr>
              <a:t>Capital Markets are Fluid, but Moving</a:t>
            </a:r>
          </a:p>
        </p:txBody>
      </p:sp>
      <p:sp>
        <p:nvSpPr>
          <p:cNvPr id="11" name="TextBox 10">
            <a:extLst>
              <a:ext uri="{FF2B5EF4-FFF2-40B4-BE49-F238E27FC236}">
                <a16:creationId xmlns:a16="http://schemas.microsoft.com/office/drawing/2014/main" id="{4A394D39-F162-42D3-B6BF-6F7C4A6DCF32}"/>
              </a:ext>
            </a:extLst>
          </p:cNvPr>
          <p:cNvSpPr txBox="1"/>
          <p:nvPr/>
        </p:nvSpPr>
        <p:spPr>
          <a:xfrm>
            <a:off x="1252603" y="3883070"/>
            <a:ext cx="6400800" cy="461665"/>
          </a:xfrm>
          <a:prstGeom prst="rect">
            <a:avLst/>
          </a:prstGeom>
          <a:noFill/>
        </p:spPr>
        <p:txBody>
          <a:bodyPr wrap="square" rtlCol="0">
            <a:spAutoFit/>
          </a:bodyPr>
          <a:lstStyle/>
          <a:p>
            <a:r>
              <a:rPr lang="en-US" sz="2400" dirty="0">
                <a:solidFill>
                  <a:schemeClr val="bg1">
                    <a:lumMod val="65000"/>
                    <a:lumOff val="35000"/>
                  </a:schemeClr>
                </a:solidFill>
              </a:rPr>
              <a:t>Performance and Valuation are Peaking</a:t>
            </a:r>
          </a:p>
        </p:txBody>
      </p:sp>
      <p:sp>
        <p:nvSpPr>
          <p:cNvPr id="12" name="TextBox 11">
            <a:extLst>
              <a:ext uri="{FF2B5EF4-FFF2-40B4-BE49-F238E27FC236}">
                <a16:creationId xmlns:a16="http://schemas.microsoft.com/office/drawing/2014/main" id="{80047701-37F2-43D2-A48F-5B066C99DAC2}"/>
              </a:ext>
            </a:extLst>
          </p:cNvPr>
          <p:cNvSpPr txBox="1"/>
          <p:nvPr/>
        </p:nvSpPr>
        <p:spPr>
          <a:xfrm>
            <a:off x="1252603" y="4650865"/>
            <a:ext cx="6400800" cy="461665"/>
          </a:xfrm>
          <a:prstGeom prst="rect">
            <a:avLst/>
          </a:prstGeom>
          <a:noFill/>
        </p:spPr>
        <p:txBody>
          <a:bodyPr wrap="square" rtlCol="0">
            <a:spAutoFit/>
          </a:bodyPr>
          <a:lstStyle/>
          <a:p>
            <a:r>
              <a:rPr lang="en-US" sz="2400" b="1" dirty="0">
                <a:solidFill>
                  <a:schemeClr val="bg1"/>
                </a:solidFill>
              </a:rPr>
              <a:t>The Development Wave is Slow in Coming</a:t>
            </a:r>
          </a:p>
        </p:txBody>
      </p:sp>
    </p:spTree>
    <p:extLst>
      <p:ext uri="{BB962C8B-B14F-4D97-AF65-F5344CB8AC3E}">
        <p14:creationId xmlns:p14="http://schemas.microsoft.com/office/powerpoint/2010/main" val="3029569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44EC4D6E-0050-4A0C-97C5-DEE5C46998E0}"/>
              </a:ext>
            </a:extLst>
          </p:cNvPr>
          <p:cNvGraphicFramePr>
            <a:graphicFrameLocks noGrp="1"/>
          </p:cNvGraphicFramePr>
          <p:nvPr>
            <p:ph idx="1"/>
            <p:extLst>
              <p:ext uri="{D42A27DB-BD31-4B8C-83A1-F6EECF244321}">
                <p14:modId xmlns:p14="http://schemas.microsoft.com/office/powerpoint/2010/main" val="359522927"/>
              </p:ext>
            </p:extLst>
          </p:nvPr>
        </p:nvGraphicFramePr>
        <p:xfrm>
          <a:off x="390593" y="2138392"/>
          <a:ext cx="8559257" cy="1986280"/>
        </p:xfrm>
        <a:graphic>
          <a:graphicData uri="http://schemas.openxmlformats.org/drawingml/2006/table">
            <a:tbl>
              <a:tblPr firstRow="1" bandRow="1">
                <a:tableStyleId>{21E4AEA4-8DFA-4A89-87EB-49C32662AFE0}</a:tableStyleId>
              </a:tblPr>
              <a:tblGrid>
                <a:gridCol w="1844596">
                  <a:extLst>
                    <a:ext uri="{9D8B030D-6E8A-4147-A177-3AD203B41FA5}">
                      <a16:colId xmlns:a16="http://schemas.microsoft.com/office/drawing/2014/main" val="4068457079"/>
                    </a:ext>
                  </a:extLst>
                </a:gridCol>
                <a:gridCol w="934351">
                  <a:extLst>
                    <a:ext uri="{9D8B030D-6E8A-4147-A177-3AD203B41FA5}">
                      <a16:colId xmlns:a16="http://schemas.microsoft.com/office/drawing/2014/main" val="957025334"/>
                    </a:ext>
                  </a:extLst>
                </a:gridCol>
                <a:gridCol w="934351">
                  <a:extLst>
                    <a:ext uri="{9D8B030D-6E8A-4147-A177-3AD203B41FA5}">
                      <a16:colId xmlns:a16="http://schemas.microsoft.com/office/drawing/2014/main" val="3803067366"/>
                    </a:ext>
                  </a:extLst>
                </a:gridCol>
                <a:gridCol w="934351">
                  <a:extLst>
                    <a:ext uri="{9D8B030D-6E8A-4147-A177-3AD203B41FA5}">
                      <a16:colId xmlns:a16="http://schemas.microsoft.com/office/drawing/2014/main" val="3450319904"/>
                    </a:ext>
                  </a:extLst>
                </a:gridCol>
                <a:gridCol w="934351">
                  <a:extLst>
                    <a:ext uri="{9D8B030D-6E8A-4147-A177-3AD203B41FA5}">
                      <a16:colId xmlns:a16="http://schemas.microsoft.com/office/drawing/2014/main" val="4197717287"/>
                    </a:ext>
                  </a:extLst>
                </a:gridCol>
                <a:gridCol w="934351">
                  <a:extLst>
                    <a:ext uri="{9D8B030D-6E8A-4147-A177-3AD203B41FA5}">
                      <a16:colId xmlns:a16="http://schemas.microsoft.com/office/drawing/2014/main" val="3259566183"/>
                    </a:ext>
                  </a:extLst>
                </a:gridCol>
                <a:gridCol w="934351">
                  <a:extLst>
                    <a:ext uri="{9D8B030D-6E8A-4147-A177-3AD203B41FA5}">
                      <a16:colId xmlns:a16="http://schemas.microsoft.com/office/drawing/2014/main" val="4036722023"/>
                    </a:ext>
                  </a:extLst>
                </a:gridCol>
                <a:gridCol w="1108555">
                  <a:extLst>
                    <a:ext uri="{9D8B030D-6E8A-4147-A177-3AD203B41FA5}">
                      <a16:colId xmlns:a16="http://schemas.microsoft.com/office/drawing/2014/main" val="3587775452"/>
                    </a:ext>
                  </a:extLst>
                </a:gridCol>
              </a:tblGrid>
              <a:tr h="370840">
                <a:tc>
                  <a:txBody>
                    <a:bodyPr/>
                    <a:lstStyle/>
                    <a:p>
                      <a:r>
                        <a:rPr lang="en-US" dirty="0"/>
                        <a:t>Properties</a:t>
                      </a:r>
                    </a:p>
                  </a:txBody>
                  <a:tcPr anchor="ctr"/>
                </a:tc>
                <a:tc>
                  <a:txBody>
                    <a:bodyPr/>
                    <a:lstStyle/>
                    <a:p>
                      <a:pPr algn="ctr"/>
                      <a:r>
                        <a:rPr lang="en-US" dirty="0"/>
                        <a:t>2017</a:t>
                      </a:r>
                    </a:p>
                  </a:txBody>
                  <a:tcPr anchor="ctr"/>
                </a:tc>
                <a:tc>
                  <a:txBody>
                    <a:bodyPr/>
                    <a:lstStyle/>
                    <a:p>
                      <a:pPr algn="ctr"/>
                      <a:r>
                        <a:rPr lang="en-US" dirty="0"/>
                        <a:t>2018</a:t>
                      </a:r>
                    </a:p>
                  </a:txBody>
                  <a:tcPr anchor="ctr"/>
                </a:tc>
                <a:tc>
                  <a:txBody>
                    <a:bodyPr/>
                    <a:lstStyle/>
                    <a:p>
                      <a:pPr algn="ctr"/>
                      <a:r>
                        <a:rPr lang="en-US" dirty="0"/>
                        <a:t>2019</a:t>
                      </a:r>
                    </a:p>
                  </a:txBody>
                  <a:tcPr anchor="ctr"/>
                </a:tc>
                <a:tc>
                  <a:txBody>
                    <a:bodyPr/>
                    <a:lstStyle/>
                    <a:p>
                      <a:pPr algn="ctr"/>
                      <a:r>
                        <a:rPr lang="en-US" dirty="0"/>
                        <a:t>2020</a:t>
                      </a:r>
                    </a:p>
                  </a:txBody>
                  <a:tcPr anchor="ctr"/>
                </a:tc>
                <a:tc>
                  <a:txBody>
                    <a:bodyPr/>
                    <a:lstStyle/>
                    <a:p>
                      <a:pPr algn="ctr"/>
                      <a:r>
                        <a:rPr lang="en-US" dirty="0"/>
                        <a:t>2021</a:t>
                      </a:r>
                    </a:p>
                  </a:txBody>
                  <a:tcPr anchor="ctr"/>
                </a:tc>
                <a:tc>
                  <a:txBody>
                    <a:bodyPr/>
                    <a:lstStyle/>
                    <a:p>
                      <a:pPr algn="ctr"/>
                      <a:r>
                        <a:rPr lang="en-US" dirty="0"/>
                        <a:t>2022</a:t>
                      </a:r>
                    </a:p>
                  </a:txBody>
                  <a:tcPr anchor="ctr"/>
                </a:tc>
                <a:tc>
                  <a:txBody>
                    <a:bodyPr/>
                    <a:lstStyle/>
                    <a:p>
                      <a:pPr algn="ctr"/>
                      <a:r>
                        <a:rPr lang="en-US" dirty="0"/>
                        <a:t>Argus 2023 Forecast</a:t>
                      </a:r>
                    </a:p>
                  </a:txBody>
                  <a:tcPr anchor="ctr"/>
                </a:tc>
                <a:extLst>
                  <a:ext uri="{0D108BD9-81ED-4DB2-BD59-A6C34878D82A}">
                    <a16:rowId xmlns:a16="http://schemas.microsoft.com/office/drawing/2014/main" val="3740351830"/>
                  </a:ext>
                </a:extLst>
              </a:tr>
              <a:tr h="370840">
                <a:tc>
                  <a:txBody>
                    <a:bodyPr/>
                    <a:lstStyle/>
                    <a:p>
                      <a:r>
                        <a:rPr lang="en-US" dirty="0"/>
                        <a:t>New Build</a:t>
                      </a:r>
                    </a:p>
                  </a:txBody>
                  <a:tcPr anchor="ctr"/>
                </a:tc>
                <a:tc>
                  <a:txBody>
                    <a:bodyPr/>
                    <a:lstStyle/>
                    <a:p>
                      <a:pPr algn="ctr"/>
                      <a:r>
                        <a:rPr lang="en-US" dirty="0"/>
                        <a:t>421</a:t>
                      </a:r>
                    </a:p>
                  </a:txBody>
                  <a:tcPr anchor="ctr"/>
                </a:tc>
                <a:tc>
                  <a:txBody>
                    <a:bodyPr/>
                    <a:lstStyle/>
                    <a:p>
                      <a:pPr algn="ctr"/>
                      <a:r>
                        <a:rPr lang="en-US" dirty="0"/>
                        <a:t>619</a:t>
                      </a:r>
                    </a:p>
                  </a:txBody>
                  <a:tcPr anchor="ctr"/>
                </a:tc>
                <a:tc>
                  <a:txBody>
                    <a:bodyPr/>
                    <a:lstStyle/>
                    <a:p>
                      <a:pPr algn="ctr"/>
                      <a:r>
                        <a:rPr lang="en-US" dirty="0"/>
                        <a:t>578</a:t>
                      </a:r>
                    </a:p>
                  </a:txBody>
                  <a:tcPr anchor="ctr"/>
                </a:tc>
                <a:tc>
                  <a:txBody>
                    <a:bodyPr/>
                    <a:lstStyle/>
                    <a:p>
                      <a:pPr algn="ctr"/>
                      <a:r>
                        <a:rPr lang="en-US" dirty="0"/>
                        <a:t>577</a:t>
                      </a:r>
                    </a:p>
                  </a:txBody>
                  <a:tcPr anchor="ctr"/>
                </a:tc>
                <a:tc>
                  <a:txBody>
                    <a:bodyPr/>
                    <a:lstStyle/>
                    <a:p>
                      <a:pPr algn="ctr"/>
                      <a:r>
                        <a:rPr lang="en-US" dirty="0"/>
                        <a:t>575</a:t>
                      </a:r>
                    </a:p>
                  </a:txBody>
                  <a:tcPr anchor="ctr"/>
                </a:tc>
                <a:tc>
                  <a:txBody>
                    <a:bodyPr/>
                    <a:lstStyle/>
                    <a:p>
                      <a:pPr algn="ctr"/>
                      <a:r>
                        <a:rPr lang="en-US" dirty="0"/>
                        <a:t>487</a:t>
                      </a:r>
                    </a:p>
                  </a:txBody>
                  <a:tcPr anchor="ctr"/>
                </a:tc>
                <a:tc>
                  <a:txBody>
                    <a:bodyPr/>
                    <a:lstStyle/>
                    <a:p>
                      <a:pPr algn="ctr"/>
                      <a:r>
                        <a:rPr lang="en-US" dirty="0"/>
                        <a:t>559</a:t>
                      </a:r>
                    </a:p>
                  </a:txBody>
                  <a:tcPr anchor="ctr"/>
                </a:tc>
                <a:extLst>
                  <a:ext uri="{0D108BD9-81ED-4DB2-BD59-A6C34878D82A}">
                    <a16:rowId xmlns:a16="http://schemas.microsoft.com/office/drawing/2014/main" val="1227548711"/>
                  </a:ext>
                </a:extLst>
              </a:tr>
              <a:tr h="370840">
                <a:tc>
                  <a:txBody>
                    <a:bodyPr/>
                    <a:lstStyle/>
                    <a:p>
                      <a:r>
                        <a:rPr lang="en-US" dirty="0"/>
                        <a:t>Conversion</a:t>
                      </a:r>
                    </a:p>
                  </a:txBody>
                  <a:tcPr anchor="ctr"/>
                </a:tc>
                <a:tc>
                  <a:txBody>
                    <a:bodyPr/>
                    <a:lstStyle/>
                    <a:p>
                      <a:pPr algn="ctr"/>
                      <a:r>
                        <a:rPr lang="en-US" dirty="0"/>
                        <a:t>85</a:t>
                      </a:r>
                    </a:p>
                  </a:txBody>
                  <a:tcPr anchor="ctr"/>
                </a:tc>
                <a:tc>
                  <a:txBody>
                    <a:bodyPr/>
                    <a:lstStyle/>
                    <a:p>
                      <a:pPr algn="ctr"/>
                      <a:r>
                        <a:rPr lang="en-US" dirty="0"/>
                        <a:t>132</a:t>
                      </a:r>
                    </a:p>
                  </a:txBody>
                  <a:tcPr anchor="ctr"/>
                </a:tc>
                <a:tc>
                  <a:txBody>
                    <a:bodyPr/>
                    <a:lstStyle/>
                    <a:p>
                      <a:pPr algn="ctr"/>
                      <a:r>
                        <a:rPr lang="en-US" dirty="0"/>
                        <a:t>145</a:t>
                      </a:r>
                    </a:p>
                  </a:txBody>
                  <a:tcPr anchor="ctr"/>
                </a:tc>
                <a:tc>
                  <a:txBody>
                    <a:bodyPr/>
                    <a:lstStyle/>
                    <a:p>
                      <a:pPr algn="ctr"/>
                      <a:r>
                        <a:rPr lang="en-US" dirty="0"/>
                        <a:t>97</a:t>
                      </a:r>
                    </a:p>
                  </a:txBody>
                  <a:tcPr anchor="ctr"/>
                </a:tc>
                <a:tc>
                  <a:txBody>
                    <a:bodyPr/>
                    <a:lstStyle/>
                    <a:p>
                      <a:pPr algn="ctr"/>
                      <a:r>
                        <a:rPr lang="en-US" dirty="0"/>
                        <a:t>108</a:t>
                      </a:r>
                    </a:p>
                  </a:txBody>
                  <a:tcPr anchor="ctr"/>
                </a:tc>
                <a:tc>
                  <a:txBody>
                    <a:bodyPr/>
                    <a:lstStyle/>
                    <a:p>
                      <a:pPr algn="ctr"/>
                      <a:r>
                        <a:rPr lang="en-US" dirty="0"/>
                        <a:t>82</a:t>
                      </a:r>
                    </a:p>
                  </a:txBody>
                  <a:tcPr anchor="ctr"/>
                </a:tc>
                <a:tc>
                  <a:txBody>
                    <a:bodyPr/>
                    <a:lstStyle/>
                    <a:p>
                      <a:pPr algn="ctr"/>
                      <a:r>
                        <a:rPr lang="en-US" dirty="0"/>
                        <a:t>58</a:t>
                      </a:r>
                    </a:p>
                  </a:txBody>
                  <a:tcPr anchor="ctr"/>
                </a:tc>
                <a:extLst>
                  <a:ext uri="{0D108BD9-81ED-4DB2-BD59-A6C34878D82A}">
                    <a16:rowId xmlns:a16="http://schemas.microsoft.com/office/drawing/2014/main" val="2360524298"/>
                  </a:ext>
                </a:extLst>
              </a:tr>
              <a:tr h="370840">
                <a:tc>
                  <a:txBody>
                    <a:bodyPr/>
                    <a:lstStyle/>
                    <a:p>
                      <a:r>
                        <a:rPr lang="en-US" dirty="0"/>
                        <a:t>Expansion</a:t>
                      </a:r>
                    </a:p>
                  </a:txBody>
                  <a:tcPr anchor="ctr">
                    <a:lnB w="12700" cap="flat" cmpd="sng" algn="ctr">
                      <a:solidFill>
                        <a:schemeClr val="bg1">
                          <a:lumMod val="95000"/>
                          <a:lumOff val="5000"/>
                        </a:schemeClr>
                      </a:solidFill>
                      <a:prstDash val="solid"/>
                      <a:round/>
                      <a:headEnd type="none" w="med" len="med"/>
                      <a:tailEnd type="none" w="med" len="med"/>
                    </a:lnB>
                  </a:tcPr>
                </a:tc>
                <a:tc>
                  <a:txBody>
                    <a:bodyPr/>
                    <a:lstStyle/>
                    <a:p>
                      <a:pPr algn="ctr"/>
                      <a:r>
                        <a:rPr lang="en-US" dirty="0"/>
                        <a:t>461</a:t>
                      </a:r>
                    </a:p>
                  </a:txBody>
                  <a:tcPr anchor="ctr">
                    <a:lnB w="12700" cap="flat" cmpd="sng" algn="ctr">
                      <a:solidFill>
                        <a:schemeClr val="bg1">
                          <a:lumMod val="95000"/>
                          <a:lumOff val="5000"/>
                        </a:schemeClr>
                      </a:solidFill>
                      <a:prstDash val="solid"/>
                      <a:round/>
                      <a:headEnd type="none" w="med" len="med"/>
                      <a:tailEnd type="none" w="med" len="med"/>
                    </a:lnB>
                  </a:tcPr>
                </a:tc>
                <a:tc>
                  <a:txBody>
                    <a:bodyPr/>
                    <a:lstStyle/>
                    <a:p>
                      <a:pPr algn="ctr"/>
                      <a:r>
                        <a:rPr lang="en-US" dirty="0"/>
                        <a:t>446</a:t>
                      </a:r>
                    </a:p>
                  </a:txBody>
                  <a:tcPr anchor="ctr">
                    <a:lnB w="12700" cap="flat" cmpd="sng" algn="ctr">
                      <a:solidFill>
                        <a:schemeClr val="bg1">
                          <a:lumMod val="95000"/>
                          <a:lumOff val="5000"/>
                        </a:schemeClr>
                      </a:solidFill>
                      <a:prstDash val="solid"/>
                      <a:round/>
                      <a:headEnd type="none" w="med" len="med"/>
                      <a:tailEnd type="none" w="med" len="med"/>
                    </a:lnB>
                  </a:tcPr>
                </a:tc>
                <a:tc>
                  <a:txBody>
                    <a:bodyPr/>
                    <a:lstStyle/>
                    <a:p>
                      <a:pPr algn="ctr"/>
                      <a:r>
                        <a:rPr lang="en-US" dirty="0"/>
                        <a:t>261</a:t>
                      </a:r>
                    </a:p>
                  </a:txBody>
                  <a:tcPr anchor="ctr">
                    <a:lnB w="12700" cap="flat" cmpd="sng" algn="ctr">
                      <a:solidFill>
                        <a:schemeClr val="bg1">
                          <a:lumMod val="95000"/>
                          <a:lumOff val="5000"/>
                        </a:schemeClr>
                      </a:solidFill>
                      <a:prstDash val="solid"/>
                      <a:round/>
                      <a:headEnd type="none" w="med" len="med"/>
                      <a:tailEnd type="none" w="med" len="med"/>
                    </a:lnB>
                  </a:tcPr>
                </a:tc>
                <a:tc>
                  <a:txBody>
                    <a:bodyPr/>
                    <a:lstStyle/>
                    <a:p>
                      <a:pPr algn="ctr"/>
                      <a:r>
                        <a:rPr lang="en-US" dirty="0"/>
                        <a:t>139</a:t>
                      </a:r>
                    </a:p>
                  </a:txBody>
                  <a:tcPr anchor="ctr">
                    <a:lnB w="12700" cap="flat" cmpd="sng" algn="ctr">
                      <a:solidFill>
                        <a:schemeClr val="bg1">
                          <a:lumMod val="95000"/>
                          <a:lumOff val="5000"/>
                        </a:schemeClr>
                      </a:solidFill>
                      <a:prstDash val="solid"/>
                      <a:round/>
                      <a:headEnd type="none" w="med" len="med"/>
                      <a:tailEnd type="none" w="med" len="med"/>
                    </a:lnB>
                  </a:tcPr>
                </a:tc>
                <a:tc>
                  <a:txBody>
                    <a:bodyPr/>
                    <a:lstStyle/>
                    <a:p>
                      <a:pPr algn="ctr"/>
                      <a:r>
                        <a:rPr lang="en-US" dirty="0"/>
                        <a:t>175</a:t>
                      </a:r>
                    </a:p>
                  </a:txBody>
                  <a:tcPr anchor="ctr">
                    <a:lnB w="12700" cap="flat" cmpd="sng" algn="ctr">
                      <a:solidFill>
                        <a:schemeClr val="bg1">
                          <a:lumMod val="95000"/>
                          <a:lumOff val="5000"/>
                        </a:schemeClr>
                      </a:solidFill>
                      <a:prstDash val="solid"/>
                      <a:round/>
                      <a:headEnd type="none" w="med" len="med"/>
                      <a:tailEnd type="none" w="med" len="med"/>
                    </a:lnB>
                  </a:tcPr>
                </a:tc>
                <a:tc>
                  <a:txBody>
                    <a:bodyPr/>
                    <a:lstStyle/>
                    <a:p>
                      <a:pPr algn="ctr"/>
                      <a:r>
                        <a:rPr lang="en-US" dirty="0"/>
                        <a:t>171</a:t>
                      </a:r>
                    </a:p>
                  </a:txBody>
                  <a:tcPr anchor="ctr">
                    <a:lnB w="12700" cap="flat" cmpd="sng" algn="ctr">
                      <a:solidFill>
                        <a:schemeClr val="bg1">
                          <a:lumMod val="95000"/>
                          <a:lumOff val="5000"/>
                        </a:schemeClr>
                      </a:solidFill>
                      <a:prstDash val="solid"/>
                      <a:round/>
                      <a:headEnd type="none" w="med" len="med"/>
                      <a:tailEnd type="none" w="med" len="med"/>
                    </a:lnB>
                  </a:tcPr>
                </a:tc>
                <a:tc>
                  <a:txBody>
                    <a:bodyPr/>
                    <a:lstStyle/>
                    <a:p>
                      <a:pPr algn="ctr"/>
                      <a:r>
                        <a:rPr lang="en-US" dirty="0"/>
                        <a:t>166</a:t>
                      </a:r>
                    </a:p>
                  </a:txBody>
                  <a:tcPr anchor="ctr">
                    <a:lnB w="12700" cap="flat" cmpd="sng" algn="ctr">
                      <a:solidFill>
                        <a:schemeClr val="bg1">
                          <a:lumMod val="95000"/>
                          <a:lumOff val="5000"/>
                        </a:schemeClr>
                      </a:solidFill>
                      <a:prstDash val="solid"/>
                      <a:round/>
                      <a:headEnd type="none" w="med" len="med"/>
                      <a:tailEnd type="none" w="med" len="med"/>
                    </a:lnB>
                  </a:tcPr>
                </a:tc>
                <a:extLst>
                  <a:ext uri="{0D108BD9-81ED-4DB2-BD59-A6C34878D82A}">
                    <a16:rowId xmlns:a16="http://schemas.microsoft.com/office/drawing/2014/main" val="810380255"/>
                  </a:ext>
                </a:extLst>
              </a:tr>
              <a:tr h="370840">
                <a:tc>
                  <a:txBody>
                    <a:bodyPr/>
                    <a:lstStyle/>
                    <a:p>
                      <a:r>
                        <a:rPr lang="en-US" dirty="0"/>
                        <a:t>Total</a:t>
                      </a:r>
                    </a:p>
                  </a:txBody>
                  <a:tcPr anchor="ctr">
                    <a:lnT w="12700" cap="flat" cmpd="sng" algn="ctr">
                      <a:solidFill>
                        <a:schemeClr val="bg1">
                          <a:lumMod val="95000"/>
                          <a:lumOff val="5000"/>
                        </a:schemeClr>
                      </a:solidFill>
                      <a:prstDash val="solid"/>
                      <a:round/>
                      <a:headEnd type="none" w="med" len="med"/>
                      <a:tailEnd type="none" w="med" len="med"/>
                    </a:lnT>
                  </a:tcPr>
                </a:tc>
                <a:tc>
                  <a:txBody>
                    <a:bodyPr/>
                    <a:lstStyle/>
                    <a:p>
                      <a:pPr algn="ctr"/>
                      <a:r>
                        <a:rPr lang="en-US" dirty="0"/>
                        <a:t>967</a:t>
                      </a:r>
                    </a:p>
                  </a:txBody>
                  <a:tcPr anchor="ctr">
                    <a:lnT w="12700" cap="flat" cmpd="sng" algn="ctr">
                      <a:solidFill>
                        <a:schemeClr val="bg1">
                          <a:lumMod val="95000"/>
                          <a:lumOff val="5000"/>
                        </a:schemeClr>
                      </a:solidFill>
                      <a:prstDash val="solid"/>
                      <a:round/>
                      <a:headEnd type="none" w="med" len="med"/>
                      <a:tailEnd type="none" w="med" len="med"/>
                    </a:lnT>
                  </a:tcPr>
                </a:tc>
                <a:tc>
                  <a:txBody>
                    <a:bodyPr/>
                    <a:lstStyle/>
                    <a:p>
                      <a:pPr algn="ctr"/>
                      <a:r>
                        <a:rPr lang="en-US" dirty="0"/>
                        <a:t>1,197</a:t>
                      </a:r>
                    </a:p>
                  </a:txBody>
                  <a:tcPr anchor="ctr">
                    <a:lnT w="12700" cap="flat" cmpd="sng" algn="ctr">
                      <a:solidFill>
                        <a:schemeClr val="bg1">
                          <a:lumMod val="95000"/>
                          <a:lumOff val="5000"/>
                        </a:schemeClr>
                      </a:solidFill>
                      <a:prstDash val="solid"/>
                      <a:round/>
                      <a:headEnd type="none" w="med" len="med"/>
                      <a:tailEnd type="none" w="med" len="med"/>
                    </a:lnT>
                  </a:tcPr>
                </a:tc>
                <a:tc>
                  <a:txBody>
                    <a:bodyPr/>
                    <a:lstStyle/>
                    <a:p>
                      <a:pPr algn="ctr"/>
                      <a:r>
                        <a:rPr lang="en-US" dirty="0"/>
                        <a:t>984</a:t>
                      </a:r>
                    </a:p>
                  </a:txBody>
                  <a:tcPr anchor="ctr">
                    <a:lnT w="12700" cap="flat" cmpd="sng" algn="ctr">
                      <a:solidFill>
                        <a:schemeClr val="bg1">
                          <a:lumMod val="95000"/>
                          <a:lumOff val="5000"/>
                        </a:schemeClr>
                      </a:solidFill>
                      <a:prstDash val="solid"/>
                      <a:round/>
                      <a:headEnd type="none" w="med" len="med"/>
                      <a:tailEnd type="none" w="med" len="med"/>
                    </a:lnT>
                  </a:tcPr>
                </a:tc>
                <a:tc>
                  <a:txBody>
                    <a:bodyPr/>
                    <a:lstStyle/>
                    <a:p>
                      <a:pPr algn="ctr"/>
                      <a:r>
                        <a:rPr lang="en-US" dirty="0"/>
                        <a:t>813</a:t>
                      </a:r>
                    </a:p>
                  </a:txBody>
                  <a:tcPr anchor="ctr">
                    <a:lnT w="12700" cap="flat" cmpd="sng" algn="ctr">
                      <a:solidFill>
                        <a:schemeClr val="bg1">
                          <a:lumMod val="95000"/>
                          <a:lumOff val="5000"/>
                        </a:schemeClr>
                      </a:solidFill>
                      <a:prstDash val="solid"/>
                      <a:round/>
                      <a:headEnd type="none" w="med" len="med"/>
                      <a:tailEnd type="none" w="med" len="med"/>
                    </a:lnT>
                  </a:tcPr>
                </a:tc>
                <a:tc>
                  <a:txBody>
                    <a:bodyPr/>
                    <a:lstStyle/>
                    <a:p>
                      <a:pPr algn="ctr"/>
                      <a:r>
                        <a:rPr lang="en-US" dirty="0"/>
                        <a:t>858</a:t>
                      </a:r>
                    </a:p>
                  </a:txBody>
                  <a:tcPr anchor="ctr">
                    <a:lnT w="12700" cap="flat" cmpd="sng" algn="ctr">
                      <a:solidFill>
                        <a:schemeClr val="bg1">
                          <a:lumMod val="95000"/>
                          <a:lumOff val="5000"/>
                        </a:schemeClr>
                      </a:solidFill>
                      <a:prstDash val="solid"/>
                      <a:round/>
                      <a:headEnd type="none" w="med" len="med"/>
                      <a:tailEnd type="none" w="med" len="med"/>
                    </a:lnT>
                  </a:tcPr>
                </a:tc>
                <a:tc>
                  <a:txBody>
                    <a:bodyPr/>
                    <a:lstStyle/>
                    <a:p>
                      <a:pPr algn="ctr"/>
                      <a:r>
                        <a:rPr lang="en-US" dirty="0"/>
                        <a:t>740</a:t>
                      </a:r>
                    </a:p>
                  </a:txBody>
                  <a:tcPr anchor="ctr">
                    <a:lnT w="12700" cap="flat" cmpd="sng" algn="ctr">
                      <a:solidFill>
                        <a:schemeClr val="bg1">
                          <a:lumMod val="95000"/>
                          <a:lumOff val="5000"/>
                        </a:schemeClr>
                      </a:solidFill>
                      <a:prstDash val="solid"/>
                      <a:round/>
                      <a:headEnd type="none" w="med" len="med"/>
                      <a:tailEnd type="none" w="med" len="med"/>
                    </a:lnT>
                  </a:tcPr>
                </a:tc>
                <a:tc>
                  <a:txBody>
                    <a:bodyPr/>
                    <a:lstStyle/>
                    <a:p>
                      <a:pPr algn="ctr"/>
                      <a:r>
                        <a:rPr lang="en-US" dirty="0"/>
                        <a:t>783</a:t>
                      </a:r>
                    </a:p>
                  </a:txBody>
                  <a:tcPr anchor="ctr">
                    <a:lnT w="12700" cap="flat" cmpd="sng" algn="ctr">
                      <a:solidFill>
                        <a:schemeClr val="bg1">
                          <a:lumMod val="95000"/>
                          <a:lumOff val="5000"/>
                        </a:schemeClr>
                      </a:solidFill>
                      <a:prstDash val="solid"/>
                      <a:round/>
                      <a:headEnd type="none" w="med" len="med"/>
                      <a:tailEnd type="none" w="med" len="med"/>
                    </a:lnT>
                  </a:tcPr>
                </a:tc>
                <a:extLst>
                  <a:ext uri="{0D108BD9-81ED-4DB2-BD59-A6C34878D82A}">
                    <a16:rowId xmlns:a16="http://schemas.microsoft.com/office/drawing/2014/main" val="1588207684"/>
                  </a:ext>
                </a:extLst>
              </a:tr>
            </a:tbl>
          </a:graphicData>
        </a:graphic>
      </p:graphicFrame>
      <p:graphicFrame>
        <p:nvGraphicFramePr>
          <p:cNvPr id="6" name="Table 4">
            <a:extLst>
              <a:ext uri="{FF2B5EF4-FFF2-40B4-BE49-F238E27FC236}">
                <a16:creationId xmlns:a16="http://schemas.microsoft.com/office/drawing/2014/main" id="{18771ABF-B8AF-4AAF-B0CE-EE723B79EA3E}"/>
              </a:ext>
            </a:extLst>
          </p:cNvPr>
          <p:cNvGraphicFramePr>
            <a:graphicFrameLocks/>
          </p:cNvGraphicFramePr>
          <p:nvPr>
            <p:extLst>
              <p:ext uri="{D42A27DB-BD31-4B8C-83A1-F6EECF244321}">
                <p14:modId xmlns:p14="http://schemas.microsoft.com/office/powerpoint/2010/main" val="2616484478"/>
              </p:ext>
            </p:extLst>
          </p:nvPr>
        </p:nvGraphicFramePr>
        <p:xfrm>
          <a:off x="390593" y="4214364"/>
          <a:ext cx="8552991" cy="2357120"/>
        </p:xfrm>
        <a:graphic>
          <a:graphicData uri="http://schemas.openxmlformats.org/drawingml/2006/table">
            <a:tbl>
              <a:tblPr firstRow="1" bandRow="1">
                <a:tableStyleId>{21E4AEA4-8DFA-4A89-87EB-49C32662AFE0}</a:tableStyleId>
              </a:tblPr>
              <a:tblGrid>
                <a:gridCol w="1839040">
                  <a:extLst>
                    <a:ext uri="{9D8B030D-6E8A-4147-A177-3AD203B41FA5}">
                      <a16:colId xmlns:a16="http://schemas.microsoft.com/office/drawing/2014/main" val="4068457079"/>
                    </a:ext>
                  </a:extLst>
                </a:gridCol>
                <a:gridCol w="933189">
                  <a:extLst>
                    <a:ext uri="{9D8B030D-6E8A-4147-A177-3AD203B41FA5}">
                      <a16:colId xmlns:a16="http://schemas.microsoft.com/office/drawing/2014/main" val="957025334"/>
                    </a:ext>
                  </a:extLst>
                </a:gridCol>
                <a:gridCol w="939452">
                  <a:extLst>
                    <a:ext uri="{9D8B030D-6E8A-4147-A177-3AD203B41FA5}">
                      <a16:colId xmlns:a16="http://schemas.microsoft.com/office/drawing/2014/main" val="3803067366"/>
                    </a:ext>
                  </a:extLst>
                </a:gridCol>
                <a:gridCol w="926926">
                  <a:extLst>
                    <a:ext uri="{9D8B030D-6E8A-4147-A177-3AD203B41FA5}">
                      <a16:colId xmlns:a16="http://schemas.microsoft.com/office/drawing/2014/main" val="3450319904"/>
                    </a:ext>
                  </a:extLst>
                </a:gridCol>
                <a:gridCol w="951978">
                  <a:extLst>
                    <a:ext uri="{9D8B030D-6E8A-4147-A177-3AD203B41FA5}">
                      <a16:colId xmlns:a16="http://schemas.microsoft.com/office/drawing/2014/main" val="4197717287"/>
                    </a:ext>
                  </a:extLst>
                </a:gridCol>
                <a:gridCol w="920663">
                  <a:extLst>
                    <a:ext uri="{9D8B030D-6E8A-4147-A177-3AD203B41FA5}">
                      <a16:colId xmlns:a16="http://schemas.microsoft.com/office/drawing/2014/main" val="3259566183"/>
                    </a:ext>
                  </a:extLst>
                </a:gridCol>
                <a:gridCol w="933189">
                  <a:extLst>
                    <a:ext uri="{9D8B030D-6E8A-4147-A177-3AD203B41FA5}">
                      <a16:colId xmlns:a16="http://schemas.microsoft.com/office/drawing/2014/main" val="4036722023"/>
                    </a:ext>
                  </a:extLst>
                </a:gridCol>
                <a:gridCol w="1108554">
                  <a:extLst>
                    <a:ext uri="{9D8B030D-6E8A-4147-A177-3AD203B41FA5}">
                      <a16:colId xmlns:a16="http://schemas.microsoft.com/office/drawing/2014/main" val="175832072"/>
                    </a:ext>
                  </a:extLst>
                </a:gridCol>
              </a:tblGrid>
              <a:tr h="370840">
                <a:tc>
                  <a:txBody>
                    <a:bodyPr/>
                    <a:lstStyle/>
                    <a:p>
                      <a:r>
                        <a:rPr lang="en-US" dirty="0"/>
                        <a:t>NRSF (millions)</a:t>
                      </a:r>
                    </a:p>
                  </a:txBody>
                  <a:tcPr anchor="ctr"/>
                </a:tc>
                <a:tc>
                  <a:txBody>
                    <a:bodyPr/>
                    <a:lstStyle/>
                    <a:p>
                      <a:pPr algn="ctr"/>
                      <a:r>
                        <a:rPr lang="en-US" dirty="0"/>
                        <a:t>2017</a:t>
                      </a:r>
                    </a:p>
                  </a:txBody>
                  <a:tcPr anchor="ctr"/>
                </a:tc>
                <a:tc>
                  <a:txBody>
                    <a:bodyPr/>
                    <a:lstStyle/>
                    <a:p>
                      <a:pPr algn="ctr"/>
                      <a:r>
                        <a:rPr lang="en-US" dirty="0"/>
                        <a:t>2018</a:t>
                      </a:r>
                    </a:p>
                  </a:txBody>
                  <a:tcPr anchor="ctr"/>
                </a:tc>
                <a:tc>
                  <a:txBody>
                    <a:bodyPr/>
                    <a:lstStyle/>
                    <a:p>
                      <a:pPr algn="ctr"/>
                      <a:r>
                        <a:rPr lang="en-US" dirty="0"/>
                        <a:t>2019</a:t>
                      </a:r>
                    </a:p>
                  </a:txBody>
                  <a:tcPr anchor="ctr"/>
                </a:tc>
                <a:tc>
                  <a:txBody>
                    <a:bodyPr/>
                    <a:lstStyle/>
                    <a:p>
                      <a:pPr algn="ctr"/>
                      <a:r>
                        <a:rPr lang="en-US" dirty="0"/>
                        <a:t>2020</a:t>
                      </a:r>
                    </a:p>
                  </a:txBody>
                  <a:tcPr anchor="ctr"/>
                </a:tc>
                <a:tc>
                  <a:txBody>
                    <a:bodyPr/>
                    <a:lstStyle/>
                    <a:p>
                      <a:pPr algn="ctr"/>
                      <a:r>
                        <a:rPr lang="en-US" dirty="0"/>
                        <a:t>2021</a:t>
                      </a:r>
                    </a:p>
                  </a:txBody>
                  <a:tcPr anchor="ctr"/>
                </a:tc>
                <a:tc>
                  <a:txBody>
                    <a:bodyPr/>
                    <a:lstStyle/>
                    <a:p>
                      <a:pPr algn="ctr"/>
                      <a:r>
                        <a:rPr lang="en-US" dirty="0"/>
                        <a:t>2022</a:t>
                      </a:r>
                    </a:p>
                  </a:txBody>
                  <a:tcPr anchor="ctr"/>
                </a:tc>
                <a:tc>
                  <a:txBody>
                    <a:bodyPr/>
                    <a:lstStyle/>
                    <a:p>
                      <a:pPr algn="ctr"/>
                      <a:r>
                        <a:rPr lang="en-US" dirty="0"/>
                        <a:t>Argus 2023 Forecast</a:t>
                      </a:r>
                    </a:p>
                  </a:txBody>
                  <a:tcPr anchor="ctr"/>
                </a:tc>
                <a:extLst>
                  <a:ext uri="{0D108BD9-81ED-4DB2-BD59-A6C34878D82A}">
                    <a16:rowId xmlns:a16="http://schemas.microsoft.com/office/drawing/2014/main" val="3740351830"/>
                  </a:ext>
                </a:extLst>
              </a:tr>
              <a:tr h="370840">
                <a:tc>
                  <a:txBody>
                    <a:bodyPr/>
                    <a:lstStyle/>
                    <a:p>
                      <a:r>
                        <a:rPr lang="en-US" dirty="0"/>
                        <a:t>New Build</a:t>
                      </a:r>
                    </a:p>
                  </a:txBody>
                  <a:tcPr anchor="ctr"/>
                </a:tc>
                <a:tc>
                  <a:txBody>
                    <a:bodyPr/>
                    <a:lstStyle/>
                    <a:p>
                      <a:pPr algn="ctr"/>
                      <a:r>
                        <a:rPr lang="en-US" dirty="0"/>
                        <a:t>30</a:t>
                      </a:r>
                    </a:p>
                  </a:txBody>
                  <a:tcPr anchor="ctr"/>
                </a:tc>
                <a:tc>
                  <a:txBody>
                    <a:bodyPr/>
                    <a:lstStyle/>
                    <a:p>
                      <a:pPr algn="ctr"/>
                      <a:r>
                        <a:rPr lang="en-US" dirty="0"/>
                        <a:t>43</a:t>
                      </a:r>
                    </a:p>
                  </a:txBody>
                  <a:tcPr anchor="ctr"/>
                </a:tc>
                <a:tc>
                  <a:txBody>
                    <a:bodyPr/>
                    <a:lstStyle/>
                    <a:p>
                      <a:pPr algn="ctr"/>
                      <a:r>
                        <a:rPr lang="en-US" dirty="0"/>
                        <a:t>41</a:t>
                      </a:r>
                    </a:p>
                  </a:txBody>
                  <a:tcPr anchor="ctr"/>
                </a:tc>
                <a:tc>
                  <a:txBody>
                    <a:bodyPr/>
                    <a:lstStyle/>
                    <a:p>
                      <a:pPr algn="ctr"/>
                      <a:r>
                        <a:rPr lang="en-US" dirty="0"/>
                        <a:t>44</a:t>
                      </a:r>
                    </a:p>
                  </a:txBody>
                  <a:tcPr anchor="ctr"/>
                </a:tc>
                <a:tc>
                  <a:txBody>
                    <a:bodyPr/>
                    <a:lstStyle/>
                    <a:p>
                      <a:pPr algn="ctr"/>
                      <a:r>
                        <a:rPr lang="en-US" dirty="0"/>
                        <a:t>43</a:t>
                      </a:r>
                    </a:p>
                  </a:txBody>
                  <a:tcPr anchor="ctr"/>
                </a:tc>
                <a:tc>
                  <a:txBody>
                    <a:bodyPr/>
                    <a:lstStyle/>
                    <a:p>
                      <a:pPr algn="ctr"/>
                      <a:r>
                        <a:rPr lang="en-US" dirty="0"/>
                        <a:t>38</a:t>
                      </a:r>
                    </a:p>
                  </a:txBody>
                  <a:tcPr anchor="ctr"/>
                </a:tc>
                <a:tc>
                  <a:txBody>
                    <a:bodyPr/>
                    <a:lstStyle/>
                    <a:p>
                      <a:pPr algn="ctr"/>
                      <a:r>
                        <a:rPr lang="en-US" dirty="0"/>
                        <a:t>41</a:t>
                      </a:r>
                    </a:p>
                  </a:txBody>
                  <a:tcPr anchor="ctr"/>
                </a:tc>
                <a:extLst>
                  <a:ext uri="{0D108BD9-81ED-4DB2-BD59-A6C34878D82A}">
                    <a16:rowId xmlns:a16="http://schemas.microsoft.com/office/drawing/2014/main" val="1227548711"/>
                  </a:ext>
                </a:extLst>
              </a:tr>
              <a:tr h="370840">
                <a:tc>
                  <a:txBody>
                    <a:bodyPr/>
                    <a:lstStyle/>
                    <a:p>
                      <a:r>
                        <a:rPr lang="en-US" dirty="0"/>
                        <a:t>Conversion</a:t>
                      </a:r>
                    </a:p>
                  </a:txBody>
                  <a:tcPr anchor="ctr"/>
                </a:tc>
                <a:tc>
                  <a:txBody>
                    <a:bodyPr/>
                    <a:lstStyle/>
                    <a:p>
                      <a:pPr algn="ctr"/>
                      <a:r>
                        <a:rPr lang="en-US" dirty="0"/>
                        <a:t>6</a:t>
                      </a:r>
                    </a:p>
                  </a:txBody>
                  <a:tcPr anchor="ctr"/>
                </a:tc>
                <a:tc>
                  <a:txBody>
                    <a:bodyPr/>
                    <a:lstStyle/>
                    <a:p>
                      <a:pPr algn="ctr"/>
                      <a:r>
                        <a:rPr lang="en-US" dirty="0"/>
                        <a:t>11</a:t>
                      </a:r>
                    </a:p>
                  </a:txBody>
                  <a:tcPr anchor="ctr"/>
                </a:tc>
                <a:tc>
                  <a:txBody>
                    <a:bodyPr/>
                    <a:lstStyle/>
                    <a:p>
                      <a:pPr algn="ctr"/>
                      <a:r>
                        <a:rPr lang="en-US" dirty="0"/>
                        <a:t>10</a:t>
                      </a:r>
                    </a:p>
                  </a:txBody>
                  <a:tcPr anchor="ctr"/>
                </a:tc>
                <a:tc>
                  <a:txBody>
                    <a:bodyPr/>
                    <a:lstStyle/>
                    <a:p>
                      <a:pPr algn="ctr"/>
                      <a:r>
                        <a:rPr lang="en-US" dirty="0"/>
                        <a:t>8</a:t>
                      </a:r>
                    </a:p>
                  </a:txBody>
                  <a:tcPr anchor="ctr"/>
                </a:tc>
                <a:tc>
                  <a:txBody>
                    <a:bodyPr/>
                    <a:lstStyle/>
                    <a:p>
                      <a:pPr algn="ctr"/>
                      <a:r>
                        <a:rPr lang="en-US" dirty="0"/>
                        <a:t>8</a:t>
                      </a:r>
                    </a:p>
                  </a:txBody>
                  <a:tcPr anchor="ctr"/>
                </a:tc>
                <a:tc>
                  <a:txBody>
                    <a:bodyPr/>
                    <a:lstStyle/>
                    <a:p>
                      <a:pPr algn="ctr"/>
                      <a:r>
                        <a:rPr lang="en-US" dirty="0"/>
                        <a:t>6</a:t>
                      </a:r>
                    </a:p>
                  </a:txBody>
                  <a:tcPr anchor="ctr"/>
                </a:tc>
                <a:tc>
                  <a:txBody>
                    <a:bodyPr/>
                    <a:lstStyle/>
                    <a:p>
                      <a:pPr algn="ctr"/>
                      <a:r>
                        <a:rPr lang="en-US" dirty="0"/>
                        <a:t>4</a:t>
                      </a:r>
                    </a:p>
                  </a:txBody>
                  <a:tcPr anchor="ctr"/>
                </a:tc>
                <a:extLst>
                  <a:ext uri="{0D108BD9-81ED-4DB2-BD59-A6C34878D82A}">
                    <a16:rowId xmlns:a16="http://schemas.microsoft.com/office/drawing/2014/main" val="2360524298"/>
                  </a:ext>
                </a:extLst>
              </a:tr>
              <a:tr h="370840">
                <a:tc>
                  <a:txBody>
                    <a:bodyPr/>
                    <a:lstStyle/>
                    <a:p>
                      <a:r>
                        <a:rPr lang="en-US" dirty="0"/>
                        <a:t>Expansion</a:t>
                      </a:r>
                    </a:p>
                  </a:txBody>
                  <a:tcPr anchor="ctr">
                    <a:lnB w="12700" cap="flat" cmpd="sng" algn="ctr">
                      <a:solidFill>
                        <a:schemeClr val="bg1">
                          <a:lumMod val="95000"/>
                          <a:lumOff val="5000"/>
                        </a:schemeClr>
                      </a:solidFill>
                      <a:prstDash val="solid"/>
                      <a:round/>
                      <a:headEnd type="none" w="med" len="med"/>
                      <a:tailEnd type="none" w="med" len="med"/>
                    </a:lnB>
                  </a:tcPr>
                </a:tc>
                <a:tc>
                  <a:txBody>
                    <a:bodyPr/>
                    <a:lstStyle/>
                    <a:p>
                      <a:pPr algn="ctr"/>
                      <a:r>
                        <a:rPr lang="en-US" dirty="0"/>
                        <a:t>9</a:t>
                      </a:r>
                    </a:p>
                  </a:txBody>
                  <a:tcPr anchor="ctr">
                    <a:lnB w="12700" cap="flat" cmpd="sng" algn="ctr">
                      <a:solidFill>
                        <a:schemeClr val="bg1">
                          <a:lumMod val="95000"/>
                          <a:lumOff val="5000"/>
                        </a:schemeClr>
                      </a:solidFill>
                      <a:prstDash val="solid"/>
                      <a:round/>
                      <a:headEnd type="none" w="med" len="med"/>
                      <a:tailEnd type="none" w="med" len="med"/>
                    </a:lnB>
                  </a:tcPr>
                </a:tc>
                <a:tc>
                  <a:txBody>
                    <a:bodyPr/>
                    <a:lstStyle/>
                    <a:p>
                      <a:pPr algn="ctr"/>
                      <a:r>
                        <a:rPr lang="en-US" dirty="0"/>
                        <a:t>9</a:t>
                      </a:r>
                    </a:p>
                  </a:txBody>
                  <a:tcPr anchor="ctr">
                    <a:lnB w="12700" cap="flat" cmpd="sng" algn="ctr">
                      <a:solidFill>
                        <a:schemeClr val="bg1">
                          <a:lumMod val="95000"/>
                          <a:lumOff val="5000"/>
                        </a:schemeClr>
                      </a:solidFill>
                      <a:prstDash val="solid"/>
                      <a:round/>
                      <a:headEnd type="none" w="med" len="med"/>
                      <a:tailEnd type="none" w="med" len="med"/>
                    </a:lnB>
                  </a:tcPr>
                </a:tc>
                <a:tc>
                  <a:txBody>
                    <a:bodyPr/>
                    <a:lstStyle/>
                    <a:p>
                      <a:pPr algn="ctr"/>
                      <a:r>
                        <a:rPr lang="en-US" dirty="0"/>
                        <a:t>7</a:t>
                      </a:r>
                    </a:p>
                  </a:txBody>
                  <a:tcPr anchor="ctr">
                    <a:lnB w="12700" cap="flat" cmpd="sng" algn="ctr">
                      <a:solidFill>
                        <a:schemeClr val="bg1">
                          <a:lumMod val="95000"/>
                          <a:lumOff val="5000"/>
                        </a:schemeClr>
                      </a:solidFill>
                      <a:prstDash val="solid"/>
                      <a:round/>
                      <a:headEnd type="none" w="med" len="med"/>
                      <a:tailEnd type="none" w="med" len="med"/>
                    </a:lnB>
                  </a:tcPr>
                </a:tc>
                <a:tc>
                  <a:txBody>
                    <a:bodyPr/>
                    <a:lstStyle/>
                    <a:p>
                      <a:pPr algn="ctr"/>
                      <a:r>
                        <a:rPr lang="en-US" dirty="0"/>
                        <a:t>5</a:t>
                      </a:r>
                    </a:p>
                  </a:txBody>
                  <a:tcPr anchor="ctr">
                    <a:lnB w="12700" cap="flat" cmpd="sng" algn="ctr">
                      <a:solidFill>
                        <a:schemeClr val="bg1">
                          <a:lumMod val="95000"/>
                          <a:lumOff val="5000"/>
                        </a:schemeClr>
                      </a:solidFill>
                      <a:prstDash val="solid"/>
                      <a:round/>
                      <a:headEnd type="none" w="med" len="med"/>
                      <a:tailEnd type="none" w="med" len="med"/>
                    </a:lnB>
                  </a:tcPr>
                </a:tc>
                <a:tc>
                  <a:txBody>
                    <a:bodyPr/>
                    <a:lstStyle/>
                    <a:p>
                      <a:pPr algn="ctr"/>
                      <a:r>
                        <a:rPr lang="en-US" dirty="0"/>
                        <a:t>6</a:t>
                      </a:r>
                    </a:p>
                  </a:txBody>
                  <a:tcPr anchor="ctr">
                    <a:lnB w="12700" cap="flat" cmpd="sng" algn="ctr">
                      <a:solidFill>
                        <a:schemeClr val="bg1">
                          <a:lumMod val="95000"/>
                          <a:lumOff val="5000"/>
                        </a:schemeClr>
                      </a:solidFill>
                      <a:prstDash val="solid"/>
                      <a:round/>
                      <a:headEnd type="none" w="med" len="med"/>
                      <a:tailEnd type="none" w="med" len="med"/>
                    </a:lnB>
                  </a:tcPr>
                </a:tc>
                <a:tc>
                  <a:txBody>
                    <a:bodyPr/>
                    <a:lstStyle/>
                    <a:p>
                      <a:pPr algn="ctr"/>
                      <a:r>
                        <a:rPr lang="en-US" dirty="0"/>
                        <a:t>6</a:t>
                      </a:r>
                    </a:p>
                  </a:txBody>
                  <a:tcPr anchor="ctr">
                    <a:lnB w="12700" cap="flat" cmpd="sng" algn="ctr">
                      <a:solidFill>
                        <a:schemeClr val="bg1">
                          <a:lumMod val="95000"/>
                          <a:lumOff val="5000"/>
                        </a:schemeClr>
                      </a:solidFill>
                      <a:prstDash val="solid"/>
                      <a:round/>
                      <a:headEnd type="none" w="med" len="med"/>
                      <a:tailEnd type="none" w="med" len="med"/>
                    </a:lnB>
                  </a:tcPr>
                </a:tc>
                <a:tc>
                  <a:txBody>
                    <a:bodyPr/>
                    <a:lstStyle/>
                    <a:p>
                      <a:pPr algn="ctr"/>
                      <a:r>
                        <a:rPr lang="en-US" dirty="0"/>
                        <a:t>6</a:t>
                      </a:r>
                    </a:p>
                  </a:txBody>
                  <a:tcPr anchor="ctr">
                    <a:lnB w="12700" cap="flat" cmpd="sng" algn="ctr">
                      <a:solidFill>
                        <a:schemeClr val="bg1">
                          <a:lumMod val="95000"/>
                          <a:lumOff val="5000"/>
                        </a:schemeClr>
                      </a:solidFill>
                      <a:prstDash val="solid"/>
                      <a:round/>
                      <a:headEnd type="none" w="med" len="med"/>
                      <a:tailEnd type="none" w="med" len="med"/>
                    </a:lnB>
                  </a:tcPr>
                </a:tc>
                <a:extLst>
                  <a:ext uri="{0D108BD9-81ED-4DB2-BD59-A6C34878D82A}">
                    <a16:rowId xmlns:a16="http://schemas.microsoft.com/office/drawing/2014/main" val="810380255"/>
                  </a:ext>
                </a:extLst>
              </a:tr>
              <a:tr h="370840">
                <a:tc>
                  <a:txBody>
                    <a:bodyPr/>
                    <a:lstStyle/>
                    <a:p>
                      <a:r>
                        <a:rPr lang="en-US" dirty="0"/>
                        <a:t>Total</a:t>
                      </a:r>
                    </a:p>
                  </a:txBody>
                  <a:tcPr anchor="ctr">
                    <a:lnT w="12700" cap="flat" cmpd="sng" algn="ctr">
                      <a:solidFill>
                        <a:schemeClr val="bg1">
                          <a:lumMod val="95000"/>
                          <a:lumOff val="5000"/>
                        </a:schemeClr>
                      </a:solidFill>
                      <a:prstDash val="solid"/>
                      <a:round/>
                      <a:headEnd type="none" w="med" len="med"/>
                      <a:tailEnd type="none" w="med" len="med"/>
                    </a:lnT>
                    <a:lnB w="12700" cap="flat" cmpd="sng" algn="ctr">
                      <a:solidFill>
                        <a:schemeClr val="bg1">
                          <a:lumMod val="95000"/>
                          <a:lumOff val="5000"/>
                        </a:schemeClr>
                      </a:solidFill>
                      <a:prstDash val="solid"/>
                      <a:round/>
                      <a:headEnd type="none" w="med" len="med"/>
                      <a:tailEnd type="none" w="med" len="med"/>
                    </a:lnB>
                  </a:tcPr>
                </a:tc>
                <a:tc>
                  <a:txBody>
                    <a:bodyPr/>
                    <a:lstStyle/>
                    <a:p>
                      <a:pPr algn="ctr"/>
                      <a:r>
                        <a:rPr lang="en-US" dirty="0"/>
                        <a:t>45</a:t>
                      </a:r>
                    </a:p>
                  </a:txBody>
                  <a:tcPr anchor="ctr">
                    <a:lnT w="12700" cap="flat" cmpd="sng" algn="ctr">
                      <a:solidFill>
                        <a:schemeClr val="bg1">
                          <a:lumMod val="95000"/>
                          <a:lumOff val="5000"/>
                        </a:schemeClr>
                      </a:solidFill>
                      <a:prstDash val="solid"/>
                      <a:round/>
                      <a:headEnd type="none" w="med" len="med"/>
                      <a:tailEnd type="none" w="med" len="med"/>
                    </a:lnT>
                    <a:lnB w="12700" cap="flat" cmpd="sng" algn="ctr">
                      <a:solidFill>
                        <a:schemeClr val="bg1">
                          <a:lumMod val="95000"/>
                          <a:lumOff val="5000"/>
                        </a:schemeClr>
                      </a:solidFill>
                      <a:prstDash val="solid"/>
                      <a:round/>
                      <a:headEnd type="none" w="med" len="med"/>
                      <a:tailEnd type="none" w="med" len="med"/>
                    </a:lnB>
                  </a:tcPr>
                </a:tc>
                <a:tc>
                  <a:txBody>
                    <a:bodyPr/>
                    <a:lstStyle/>
                    <a:p>
                      <a:pPr algn="ctr"/>
                      <a:r>
                        <a:rPr lang="en-US" dirty="0"/>
                        <a:t>63</a:t>
                      </a:r>
                    </a:p>
                  </a:txBody>
                  <a:tcPr anchor="ctr">
                    <a:lnT w="12700" cap="flat" cmpd="sng" algn="ctr">
                      <a:solidFill>
                        <a:schemeClr val="bg1">
                          <a:lumMod val="95000"/>
                          <a:lumOff val="5000"/>
                        </a:schemeClr>
                      </a:solidFill>
                      <a:prstDash val="solid"/>
                      <a:round/>
                      <a:headEnd type="none" w="med" len="med"/>
                      <a:tailEnd type="none" w="med" len="med"/>
                    </a:lnT>
                    <a:lnB w="12700" cap="flat" cmpd="sng" algn="ctr">
                      <a:solidFill>
                        <a:schemeClr val="bg1">
                          <a:lumMod val="95000"/>
                          <a:lumOff val="5000"/>
                        </a:schemeClr>
                      </a:solidFill>
                      <a:prstDash val="solid"/>
                      <a:round/>
                      <a:headEnd type="none" w="med" len="med"/>
                      <a:tailEnd type="none" w="med" len="med"/>
                    </a:lnB>
                  </a:tcPr>
                </a:tc>
                <a:tc>
                  <a:txBody>
                    <a:bodyPr/>
                    <a:lstStyle/>
                    <a:p>
                      <a:pPr algn="ctr"/>
                      <a:r>
                        <a:rPr lang="en-US" dirty="0"/>
                        <a:t>58</a:t>
                      </a:r>
                    </a:p>
                  </a:txBody>
                  <a:tcPr anchor="ctr">
                    <a:lnT w="12700" cap="flat" cmpd="sng" algn="ctr">
                      <a:solidFill>
                        <a:schemeClr val="bg1">
                          <a:lumMod val="95000"/>
                          <a:lumOff val="5000"/>
                        </a:schemeClr>
                      </a:solidFill>
                      <a:prstDash val="solid"/>
                      <a:round/>
                      <a:headEnd type="none" w="med" len="med"/>
                      <a:tailEnd type="none" w="med" len="med"/>
                    </a:lnT>
                    <a:lnB w="12700" cap="flat" cmpd="sng" algn="ctr">
                      <a:solidFill>
                        <a:schemeClr val="bg1">
                          <a:lumMod val="95000"/>
                          <a:lumOff val="5000"/>
                        </a:schemeClr>
                      </a:solidFill>
                      <a:prstDash val="solid"/>
                      <a:round/>
                      <a:headEnd type="none" w="med" len="med"/>
                      <a:tailEnd type="none" w="med" len="med"/>
                    </a:lnB>
                  </a:tcPr>
                </a:tc>
                <a:tc>
                  <a:txBody>
                    <a:bodyPr/>
                    <a:lstStyle/>
                    <a:p>
                      <a:pPr algn="ctr"/>
                      <a:r>
                        <a:rPr lang="en-US" dirty="0"/>
                        <a:t>57</a:t>
                      </a:r>
                    </a:p>
                  </a:txBody>
                  <a:tcPr anchor="ctr">
                    <a:lnT w="12700" cap="flat" cmpd="sng" algn="ctr">
                      <a:solidFill>
                        <a:schemeClr val="bg1">
                          <a:lumMod val="95000"/>
                          <a:lumOff val="5000"/>
                        </a:schemeClr>
                      </a:solidFill>
                      <a:prstDash val="solid"/>
                      <a:round/>
                      <a:headEnd type="none" w="med" len="med"/>
                      <a:tailEnd type="none" w="med" len="med"/>
                    </a:lnT>
                    <a:lnB w="12700" cap="flat" cmpd="sng" algn="ctr">
                      <a:solidFill>
                        <a:schemeClr val="bg1">
                          <a:lumMod val="95000"/>
                          <a:lumOff val="5000"/>
                        </a:schemeClr>
                      </a:solidFill>
                      <a:prstDash val="solid"/>
                      <a:round/>
                      <a:headEnd type="none" w="med" len="med"/>
                      <a:tailEnd type="none" w="med" len="med"/>
                    </a:lnB>
                  </a:tcPr>
                </a:tc>
                <a:tc>
                  <a:txBody>
                    <a:bodyPr/>
                    <a:lstStyle/>
                    <a:p>
                      <a:pPr algn="ctr"/>
                      <a:r>
                        <a:rPr lang="en-US" dirty="0"/>
                        <a:t>57</a:t>
                      </a:r>
                    </a:p>
                  </a:txBody>
                  <a:tcPr anchor="ctr">
                    <a:lnT w="12700" cap="flat" cmpd="sng" algn="ctr">
                      <a:solidFill>
                        <a:schemeClr val="bg1">
                          <a:lumMod val="95000"/>
                          <a:lumOff val="5000"/>
                        </a:schemeClr>
                      </a:solidFill>
                      <a:prstDash val="solid"/>
                      <a:round/>
                      <a:headEnd type="none" w="med" len="med"/>
                      <a:tailEnd type="none" w="med" len="med"/>
                    </a:lnT>
                    <a:lnB w="12700" cap="flat" cmpd="sng" algn="ctr">
                      <a:solidFill>
                        <a:schemeClr val="bg1">
                          <a:lumMod val="95000"/>
                          <a:lumOff val="5000"/>
                        </a:schemeClr>
                      </a:solidFill>
                      <a:prstDash val="solid"/>
                      <a:round/>
                      <a:headEnd type="none" w="med" len="med"/>
                      <a:tailEnd type="none" w="med" len="med"/>
                    </a:lnB>
                  </a:tcPr>
                </a:tc>
                <a:tc>
                  <a:txBody>
                    <a:bodyPr/>
                    <a:lstStyle/>
                    <a:p>
                      <a:pPr algn="ctr"/>
                      <a:r>
                        <a:rPr lang="en-US" dirty="0"/>
                        <a:t>50</a:t>
                      </a:r>
                    </a:p>
                  </a:txBody>
                  <a:tcPr anchor="ctr">
                    <a:lnT w="12700" cap="flat" cmpd="sng" algn="ctr">
                      <a:solidFill>
                        <a:schemeClr val="bg1">
                          <a:lumMod val="95000"/>
                          <a:lumOff val="5000"/>
                        </a:schemeClr>
                      </a:solidFill>
                      <a:prstDash val="solid"/>
                      <a:round/>
                      <a:headEnd type="none" w="med" len="med"/>
                      <a:tailEnd type="none" w="med" len="med"/>
                    </a:lnT>
                    <a:lnB w="12700" cap="flat" cmpd="sng" algn="ctr">
                      <a:solidFill>
                        <a:schemeClr val="bg1">
                          <a:lumMod val="95000"/>
                          <a:lumOff val="5000"/>
                        </a:schemeClr>
                      </a:solidFill>
                      <a:prstDash val="solid"/>
                      <a:round/>
                      <a:headEnd type="none" w="med" len="med"/>
                      <a:tailEnd type="none" w="med" len="med"/>
                    </a:lnB>
                  </a:tcPr>
                </a:tc>
                <a:tc>
                  <a:txBody>
                    <a:bodyPr/>
                    <a:lstStyle/>
                    <a:p>
                      <a:pPr algn="ctr"/>
                      <a:r>
                        <a:rPr lang="en-US" dirty="0"/>
                        <a:t>51</a:t>
                      </a:r>
                    </a:p>
                  </a:txBody>
                  <a:tcPr anchor="ctr">
                    <a:lnT w="12700" cap="flat" cmpd="sng" algn="ctr">
                      <a:solidFill>
                        <a:schemeClr val="bg1">
                          <a:lumMod val="95000"/>
                          <a:lumOff val="5000"/>
                        </a:schemeClr>
                      </a:solidFill>
                      <a:prstDash val="solid"/>
                      <a:round/>
                      <a:headEnd type="none" w="med" len="med"/>
                      <a:tailEnd type="none" w="med" len="med"/>
                    </a:lnT>
                    <a:lnB w="12700" cap="flat" cmpd="sng" algn="ctr">
                      <a:solidFill>
                        <a:schemeClr val="bg1">
                          <a:lumMod val="95000"/>
                          <a:lumOff val="5000"/>
                        </a:schemeClr>
                      </a:solidFill>
                      <a:prstDash val="solid"/>
                      <a:round/>
                      <a:headEnd type="none" w="med" len="med"/>
                      <a:tailEnd type="none" w="med" len="med"/>
                    </a:lnB>
                  </a:tcPr>
                </a:tc>
                <a:extLst>
                  <a:ext uri="{0D108BD9-81ED-4DB2-BD59-A6C34878D82A}">
                    <a16:rowId xmlns:a16="http://schemas.microsoft.com/office/drawing/2014/main" val="1588207684"/>
                  </a:ext>
                </a:extLst>
              </a:tr>
              <a:tr h="370840">
                <a:tc>
                  <a:txBody>
                    <a:bodyPr/>
                    <a:lstStyle/>
                    <a:p>
                      <a:r>
                        <a:rPr lang="en-US" dirty="0"/>
                        <a:t>NRSF as % of Supply</a:t>
                      </a:r>
                    </a:p>
                  </a:txBody>
                  <a:tcPr anchor="ctr">
                    <a:lnT w="12700" cap="flat" cmpd="sng" algn="ctr">
                      <a:solidFill>
                        <a:schemeClr val="bg1">
                          <a:lumMod val="95000"/>
                          <a:lumOff val="5000"/>
                        </a:schemeClr>
                      </a:solidFill>
                      <a:prstDash val="solid"/>
                      <a:round/>
                      <a:headEnd type="none" w="med" len="med"/>
                      <a:tailEnd type="none" w="med" len="med"/>
                    </a:lnT>
                  </a:tcPr>
                </a:tc>
                <a:tc>
                  <a:txBody>
                    <a:bodyPr/>
                    <a:lstStyle/>
                    <a:p>
                      <a:pPr algn="ctr"/>
                      <a:r>
                        <a:rPr lang="en-US" dirty="0"/>
                        <a:t>3.6%</a:t>
                      </a:r>
                    </a:p>
                  </a:txBody>
                  <a:tcPr anchor="ctr">
                    <a:lnT w="12700" cap="flat" cmpd="sng" algn="ctr">
                      <a:solidFill>
                        <a:schemeClr val="bg1">
                          <a:lumMod val="95000"/>
                          <a:lumOff val="5000"/>
                        </a:schemeClr>
                      </a:solidFill>
                      <a:prstDash val="solid"/>
                      <a:round/>
                      <a:headEnd type="none" w="med" len="med"/>
                      <a:tailEnd type="none" w="med" len="med"/>
                    </a:lnT>
                  </a:tcPr>
                </a:tc>
                <a:tc>
                  <a:txBody>
                    <a:bodyPr/>
                    <a:lstStyle/>
                    <a:p>
                      <a:pPr algn="ctr"/>
                      <a:r>
                        <a:rPr lang="en-US" dirty="0"/>
                        <a:t>4.9%</a:t>
                      </a:r>
                    </a:p>
                  </a:txBody>
                  <a:tcPr anchor="ctr">
                    <a:lnT w="12700" cap="flat" cmpd="sng" algn="ctr">
                      <a:solidFill>
                        <a:schemeClr val="bg1">
                          <a:lumMod val="95000"/>
                          <a:lumOff val="5000"/>
                        </a:schemeClr>
                      </a:solidFill>
                      <a:prstDash val="solid"/>
                      <a:round/>
                      <a:headEnd type="none" w="med" len="med"/>
                      <a:tailEnd type="none" w="med" len="med"/>
                    </a:lnT>
                  </a:tcPr>
                </a:tc>
                <a:tc>
                  <a:txBody>
                    <a:bodyPr/>
                    <a:lstStyle/>
                    <a:p>
                      <a:pPr algn="ctr"/>
                      <a:r>
                        <a:rPr lang="en-US" dirty="0"/>
                        <a:t>4.4%</a:t>
                      </a:r>
                    </a:p>
                  </a:txBody>
                  <a:tcPr anchor="ctr">
                    <a:lnT w="12700" cap="flat" cmpd="sng" algn="ctr">
                      <a:solidFill>
                        <a:schemeClr val="bg1">
                          <a:lumMod val="95000"/>
                          <a:lumOff val="5000"/>
                        </a:schemeClr>
                      </a:solidFill>
                      <a:prstDash val="solid"/>
                      <a:round/>
                      <a:headEnd type="none" w="med" len="med"/>
                      <a:tailEnd type="none" w="med" len="med"/>
                    </a:lnT>
                  </a:tcPr>
                </a:tc>
                <a:tc>
                  <a:txBody>
                    <a:bodyPr/>
                    <a:lstStyle/>
                    <a:p>
                      <a:pPr algn="ctr"/>
                      <a:r>
                        <a:rPr lang="en-US" dirty="0"/>
                        <a:t>4.1%</a:t>
                      </a:r>
                    </a:p>
                  </a:txBody>
                  <a:tcPr anchor="ctr">
                    <a:lnT w="12700" cap="flat" cmpd="sng" algn="ctr">
                      <a:solidFill>
                        <a:schemeClr val="bg1">
                          <a:lumMod val="95000"/>
                          <a:lumOff val="5000"/>
                        </a:schemeClr>
                      </a:solidFill>
                      <a:prstDash val="solid"/>
                      <a:round/>
                      <a:headEnd type="none" w="med" len="med"/>
                      <a:tailEnd type="none" w="med" len="med"/>
                    </a:lnT>
                  </a:tcPr>
                </a:tc>
                <a:tc>
                  <a:txBody>
                    <a:bodyPr/>
                    <a:lstStyle/>
                    <a:p>
                      <a:pPr algn="ctr"/>
                      <a:r>
                        <a:rPr lang="en-US" dirty="0"/>
                        <a:t>3.9%</a:t>
                      </a:r>
                    </a:p>
                  </a:txBody>
                  <a:tcPr anchor="ctr">
                    <a:lnT w="12700" cap="flat" cmpd="sng" algn="ctr">
                      <a:solidFill>
                        <a:schemeClr val="bg1">
                          <a:lumMod val="95000"/>
                          <a:lumOff val="5000"/>
                        </a:schemeClr>
                      </a:solidFill>
                      <a:prstDash val="solid"/>
                      <a:round/>
                      <a:headEnd type="none" w="med" len="med"/>
                      <a:tailEnd type="none" w="med" len="med"/>
                    </a:lnT>
                  </a:tcPr>
                </a:tc>
                <a:tc>
                  <a:txBody>
                    <a:bodyPr/>
                    <a:lstStyle/>
                    <a:p>
                      <a:pPr algn="ctr"/>
                      <a:r>
                        <a:rPr lang="en-US" dirty="0"/>
                        <a:t>3.2%</a:t>
                      </a:r>
                    </a:p>
                  </a:txBody>
                  <a:tcPr anchor="ctr">
                    <a:lnT w="12700" cap="flat" cmpd="sng" algn="ctr">
                      <a:solidFill>
                        <a:schemeClr val="bg1">
                          <a:lumMod val="95000"/>
                          <a:lumOff val="5000"/>
                        </a:schemeClr>
                      </a:solidFill>
                      <a:prstDash val="solid"/>
                      <a:round/>
                      <a:headEnd type="none" w="med" len="med"/>
                      <a:tailEnd type="none" w="med" len="med"/>
                    </a:lnT>
                  </a:tcPr>
                </a:tc>
                <a:tc>
                  <a:txBody>
                    <a:bodyPr/>
                    <a:lstStyle/>
                    <a:p>
                      <a:pPr algn="ctr"/>
                      <a:r>
                        <a:rPr lang="en-US" dirty="0"/>
                        <a:t>3.2%</a:t>
                      </a:r>
                    </a:p>
                  </a:txBody>
                  <a:tcPr anchor="ctr">
                    <a:lnT w="12700" cap="flat" cmpd="sng" algn="ctr">
                      <a:solidFill>
                        <a:schemeClr val="bg1">
                          <a:lumMod val="95000"/>
                          <a:lumOff val="5000"/>
                        </a:schemeClr>
                      </a:solidFill>
                      <a:prstDash val="solid"/>
                      <a:round/>
                      <a:headEnd type="none" w="med" len="med"/>
                      <a:tailEnd type="none" w="med" len="med"/>
                    </a:lnT>
                  </a:tcPr>
                </a:tc>
                <a:extLst>
                  <a:ext uri="{0D108BD9-81ED-4DB2-BD59-A6C34878D82A}">
                    <a16:rowId xmlns:a16="http://schemas.microsoft.com/office/drawing/2014/main" val="4149100679"/>
                  </a:ext>
                </a:extLst>
              </a:tr>
            </a:tbl>
          </a:graphicData>
        </a:graphic>
      </p:graphicFrame>
      <p:sp>
        <p:nvSpPr>
          <p:cNvPr id="7" name="TextBox 6">
            <a:extLst>
              <a:ext uri="{FF2B5EF4-FFF2-40B4-BE49-F238E27FC236}">
                <a16:creationId xmlns:a16="http://schemas.microsoft.com/office/drawing/2014/main" id="{151CDB28-1970-4382-99CD-5FD7CE97C9DC}"/>
              </a:ext>
            </a:extLst>
          </p:cNvPr>
          <p:cNvSpPr txBox="1"/>
          <p:nvPr/>
        </p:nvSpPr>
        <p:spPr>
          <a:xfrm>
            <a:off x="319869" y="6590830"/>
            <a:ext cx="3199770" cy="261610"/>
          </a:xfrm>
          <a:prstGeom prst="rect">
            <a:avLst/>
          </a:prstGeom>
          <a:noFill/>
        </p:spPr>
        <p:txBody>
          <a:bodyPr wrap="square" rtlCol="0">
            <a:spAutoFit/>
          </a:bodyPr>
          <a:lstStyle/>
          <a:p>
            <a:r>
              <a:rPr lang="en-US" sz="1100" i="1" dirty="0">
                <a:solidFill>
                  <a:schemeClr val="bg1">
                    <a:lumMod val="75000"/>
                    <a:lumOff val="25000"/>
                  </a:schemeClr>
                </a:solidFill>
              </a:rPr>
              <a:t>Source: Yardi/Argus</a:t>
            </a:r>
            <a:endParaRPr lang="en-US" i="1" dirty="0">
              <a:solidFill>
                <a:schemeClr val="bg1">
                  <a:lumMod val="75000"/>
                  <a:lumOff val="25000"/>
                </a:schemeClr>
              </a:solidFill>
            </a:endParaRPr>
          </a:p>
        </p:txBody>
      </p:sp>
      <p:sp>
        <p:nvSpPr>
          <p:cNvPr id="8" name="Title 1">
            <a:extLst>
              <a:ext uri="{FF2B5EF4-FFF2-40B4-BE49-F238E27FC236}">
                <a16:creationId xmlns:a16="http://schemas.microsoft.com/office/drawing/2014/main" id="{FC22C534-CFAB-4F97-B7D7-156707949D98}"/>
              </a:ext>
            </a:extLst>
          </p:cNvPr>
          <p:cNvSpPr txBox="1">
            <a:spLocks/>
          </p:cNvSpPr>
          <p:nvPr/>
        </p:nvSpPr>
        <p:spPr>
          <a:xfrm>
            <a:off x="642982" y="730264"/>
            <a:ext cx="7210396" cy="1080938"/>
          </a:xfrm>
          <a:prstGeom prst="rect">
            <a:avLst/>
          </a:prstGeom>
        </p:spPr>
        <p:txBody>
          <a:bodyPr vert="horz" lIns="91440" tIns="45720" rIns="91440" bIns="45720" rtlCol="0" anchor="ctr">
            <a:normAutofit/>
          </a:bodyPr>
          <a:lstStyle>
            <a:lvl1pPr algn="l" defTabSz="685783" rtl="0" eaLnBrk="1" latinLnBrk="0" hangingPunct="1">
              <a:lnSpc>
                <a:spcPct val="90000"/>
              </a:lnSpc>
              <a:spcBef>
                <a:spcPct val="0"/>
              </a:spcBef>
              <a:buNone/>
              <a:defRPr sz="2700" kern="1200">
                <a:solidFill>
                  <a:schemeClr val="tx1"/>
                </a:solidFill>
                <a:latin typeface="+mj-lt"/>
                <a:ea typeface="+mj-ea"/>
                <a:cs typeface="+mj-cs"/>
              </a:defRPr>
            </a:lvl1pPr>
          </a:lstStyle>
          <a:p>
            <a:r>
              <a:rPr lang="en-US" sz="3200" dirty="0"/>
              <a:t>4. The Development Wave is Slow in Coming</a:t>
            </a:r>
          </a:p>
        </p:txBody>
      </p:sp>
    </p:spTree>
    <p:extLst>
      <p:ext uri="{BB962C8B-B14F-4D97-AF65-F5344CB8AC3E}">
        <p14:creationId xmlns:p14="http://schemas.microsoft.com/office/powerpoint/2010/main" val="1747790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5C36F-9017-4F0D-92C3-270150D03CE2}"/>
              </a:ext>
            </a:extLst>
          </p:cNvPr>
          <p:cNvSpPr>
            <a:spLocks noGrp="1"/>
          </p:cNvSpPr>
          <p:nvPr>
            <p:ph type="title"/>
          </p:nvPr>
        </p:nvSpPr>
        <p:spPr/>
        <p:txBody>
          <a:bodyPr>
            <a:normAutofit/>
          </a:bodyPr>
          <a:lstStyle/>
          <a:p>
            <a:r>
              <a:rPr lang="en-US" sz="4000" dirty="0"/>
              <a:t>It’s Been a Long Run</a:t>
            </a:r>
          </a:p>
        </p:txBody>
      </p:sp>
      <p:pic>
        <p:nvPicPr>
          <p:cNvPr id="4" name="Picture 2" descr="Related image">
            <a:extLst>
              <a:ext uri="{FF2B5EF4-FFF2-40B4-BE49-F238E27FC236}">
                <a16:creationId xmlns:a16="http://schemas.microsoft.com/office/drawing/2014/main" id="{B59AE6FA-CE59-45AE-BBB2-CF3D6BA069C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12000" contrast="15000"/>
                    </a14:imgEffect>
                  </a14:imgLayer>
                </a14:imgProps>
              </a:ext>
              <a:ext uri="{28A0092B-C50C-407E-A947-70E740481C1C}">
                <a14:useLocalDpi xmlns:a14="http://schemas.microsoft.com/office/drawing/2010/main" val="0"/>
              </a:ext>
            </a:extLst>
          </a:blip>
          <a:srcRect t="5836"/>
          <a:stretch/>
        </p:blipFill>
        <p:spPr bwMode="auto">
          <a:xfrm>
            <a:off x="1076864" y="2007050"/>
            <a:ext cx="6471249" cy="455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8266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5C36F-9017-4F0D-92C3-270150D03CE2}"/>
              </a:ext>
            </a:extLst>
          </p:cNvPr>
          <p:cNvSpPr>
            <a:spLocks noGrp="1"/>
          </p:cNvSpPr>
          <p:nvPr>
            <p:ph type="title"/>
          </p:nvPr>
        </p:nvSpPr>
        <p:spPr/>
        <p:txBody>
          <a:bodyPr>
            <a:normAutofit/>
          </a:bodyPr>
          <a:lstStyle/>
          <a:p>
            <a:r>
              <a:rPr lang="en-US" sz="4000" dirty="0"/>
              <a:t>Mid-Year Market Update</a:t>
            </a:r>
          </a:p>
        </p:txBody>
      </p:sp>
      <p:sp>
        <p:nvSpPr>
          <p:cNvPr id="3" name="Flowchart: Off-page Connector 2">
            <a:extLst>
              <a:ext uri="{FF2B5EF4-FFF2-40B4-BE49-F238E27FC236}">
                <a16:creationId xmlns:a16="http://schemas.microsoft.com/office/drawing/2014/main" id="{136B71D1-A82B-4DE7-9974-DCA9D9599735}"/>
              </a:ext>
            </a:extLst>
          </p:cNvPr>
          <p:cNvSpPr/>
          <p:nvPr/>
        </p:nvSpPr>
        <p:spPr>
          <a:xfrm rot="16200000">
            <a:off x="654487" y="2310883"/>
            <a:ext cx="483820" cy="549581"/>
          </a:xfrm>
          <a:prstGeom prst="flowChartOffpageConnector">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vert" rtlCol="0" anchor="ctr"/>
          <a:lstStyle/>
          <a:p>
            <a:pPr algn="ctr"/>
            <a:r>
              <a:rPr lang="en-US" sz="2400" dirty="0">
                <a:ln w="0"/>
                <a:solidFill>
                  <a:schemeClr val="tx1"/>
                </a:solidFill>
                <a:effectLst>
                  <a:outerShdw blurRad="38100" dist="19050" dir="2700000" algn="tl" rotWithShape="0">
                    <a:schemeClr val="dk1">
                      <a:alpha val="40000"/>
                    </a:schemeClr>
                  </a:outerShdw>
                </a:effectLst>
              </a:rPr>
              <a:t>1</a:t>
            </a:r>
          </a:p>
        </p:txBody>
      </p:sp>
      <p:sp>
        <p:nvSpPr>
          <p:cNvPr id="5" name="Flowchart: Off-page Connector 4">
            <a:extLst>
              <a:ext uri="{FF2B5EF4-FFF2-40B4-BE49-F238E27FC236}">
                <a16:creationId xmlns:a16="http://schemas.microsoft.com/office/drawing/2014/main" id="{D7DDAC52-9C85-46E4-BB78-972226BD6CC7}"/>
              </a:ext>
            </a:extLst>
          </p:cNvPr>
          <p:cNvSpPr/>
          <p:nvPr/>
        </p:nvSpPr>
        <p:spPr>
          <a:xfrm rot="16200000">
            <a:off x="654487" y="3081574"/>
            <a:ext cx="483820" cy="549581"/>
          </a:xfrm>
          <a:prstGeom prst="flowChartOffpageConnector">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vert" rtlCol="0" anchor="ctr"/>
          <a:lstStyle/>
          <a:p>
            <a:pPr algn="ctr"/>
            <a:r>
              <a:rPr lang="en-US" sz="2400" dirty="0">
                <a:ln w="0"/>
                <a:solidFill>
                  <a:schemeClr val="tx1"/>
                </a:solidFill>
                <a:effectLst>
                  <a:outerShdw blurRad="38100" dist="19050" dir="2700000" algn="tl" rotWithShape="0">
                    <a:schemeClr val="dk1">
                      <a:alpha val="40000"/>
                    </a:schemeClr>
                  </a:outerShdw>
                </a:effectLst>
              </a:rPr>
              <a:t>2</a:t>
            </a:r>
          </a:p>
        </p:txBody>
      </p:sp>
      <p:sp>
        <p:nvSpPr>
          <p:cNvPr id="6" name="Flowchart: Off-page Connector 5">
            <a:extLst>
              <a:ext uri="{FF2B5EF4-FFF2-40B4-BE49-F238E27FC236}">
                <a16:creationId xmlns:a16="http://schemas.microsoft.com/office/drawing/2014/main" id="{82DA998B-E39B-42A2-8C05-49424A186369}"/>
              </a:ext>
            </a:extLst>
          </p:cNvPr>
          <p:cNvSpPr/>
          <p:nvPr/>
        </p:nvSpPr>
        <p:spPr>
          <a:xfrm rot="16200000">
            <a:off x="654488" y="3850190"/>
            <a:ext cx="483820" cy="549581"/>
          </a:xfrm>
          <a:prstGeom prst="flowChartOffpageConnector">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vert" rtlCol="0" anchor="ctr"/>
          <a:lstStyle/>
          <a:p>
            <a:pPr algn="ctr"/>
            <a:r>
              <a:rPr lang="en-US" sz="2400" dirty="0">
                <a:ln w="0"/>
                <a:solidFill>
                  <a:schemeClr val="tx1"/>
                </a:solidFill>
                <a:effectLst>
                  <a:outerShdw blurRad="38100" dist="19050" dir="2700000" algn="tl" rotWithShape="0">
                    <a:schemeClr val="dk1">
                      <a:alpha val="40000"/>
                    </a:schemeClr>
                  </a:outerShdw>
                </a:effectLst>
              </a:rPr>
              <a:t>3</a:t>
            </a:r>
          </a:p>
        </p:txBody>
      </p:sp>
      <p:sp>
        <p:nvSpPr>
          <p:cNvPr id="7" name="Flowchart: Off-page Connector 6">
            <a:extLst>
              <a:ext uri="{FF2B5EF4-FFF2-40B4-BE49-F238E27FC236}">
                <a16:creationId xmlns:a16="http://schemas.microsoft.com/office/drawing/2014/main" id="{A8129E57-7E48-4EEE-AFFB-EC4FD3429C79}"/>
              </a:ext>
            </a:extLst>
          </p:cNvPr>
          <p:cNvSpPr/>
          <p:nvPr/>
        </p:nvSpPr>
        <p:spPr>
          <a:xfrm rot="16200000">
            <a:off x="654487" y="4620881"/>
            <a:ext cx="483820" cy="549581"/>
          </a:xfrm>
          <a:prstGeom prst="flowChartOffpageConnector">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vert" rtlCol="0" anchor="ctr"/>
          <a:lstStyle/>
          <a:p>
            <a:pPr algn="ctr"/>
            <a:r>
              <a:rPr lang="en-US" sz="2400" dirty="0">
                <a:ln w="0"/>
                <a:solidFill>
                  <a:schemeClr val="tx1"/>
                </a:solidFill>
                <a:effectLst>
                  <a:outerShdw blurRad="38100" dist="19050" dir="2700000" algn="tl" rotWithShape="0">
                    <a:schemeClr val="dk1">
                      <a:alpha val="40000"/>
                    </a:schemeClr>
                  </a:outerShdw>
                </a:effectLst>
              </a:rPr>
              <a:t>4</a:t>
            </a:r>
          </a:p>
        </p:txBody>
      </p:sp>
      <p:sp>
        <p:nvSpPr>
          <p:cNvPr id="8" name="Flowchart: Off-page Connector 7">
            <a:extLst>
              <a:ext uri="{FF2B5EF4-FFF2-40B4-BE49-F238E27FC236}">
                <a16:creationId xmlns:a16="http://schemas.microsoft.com/office/drawing/2014/main" id="{A085C198-C1F0-4603-B47F-C656246436A3}"/>
              </a:ext>
            </a:extLst>
          </p:cNvPr>
          <p:cNvSpPr/>
          <p:nvPr/>
        </p:nvSpPr>
        <p:spPr>
          <a:xfrm rot="16200000">
            <a:off x="654488" y="5389496"/>
            <a:ext cx="483820" cy="549581"/>
          </a:xfrm>
          <a:prstGeom prst="flowChartOffpageConnector">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vert" rtlCol="0" anchor="ctr"/>
          <a:lstStyle/>
          <a:p>
            <a:pPr algn="ctr"/>
            <a:r>
              <a:rPr lang="en-US" sz="2400" dirty="0">
                <a:ln w="0"/>
                <a:solidFill>
                  <a:schemeClr val="tx1"/>
                </a:solidFill>
                <a:effectLst>
                  <a:outerShdw blurRad="38100" dist="19050" dir="2700000" algn="tl" rotWithShape="0">
                    <a:schemeClr val="dk1">
                      <a:alpha val="40000"/>
                    </a:schemeClr>
                  </a:outerShdw>
                </a:effectLst>
              </a:rPr>
              <a:t>5</a:t>
            </a:r>
          </a:p>
        </p:txBody>
      </p:sp>
      <p:sp>
        <p:nvSpPr>
          <p:cNvPr id="9" name="TextBox 8">
            <a:extLst>
              <a:ext uri="{FF2B5EF4-FFF2-40B4-BE49-F238E27FC236}">
                <a16:creationId xmlns:a16="http://schemas.microsoft.com/office/drawing/2014/main" id="{577C0A17-8EC9-4A95-9C75-9207FCFFF197}"/>
              </a:ext>
            </a:extLst>
          </p:cNvPr>
          <p:cNvSpPr txBox="1"/>
          <p:nvPr/>
        </p:nvSpPr>
        <p:spPr>
          <a:xfrm>
            <a:off x="1252603" y="2347064"/>
            <a:ext cx="6400800" cy="461665"/>
          </a:xfrm>
          <a:prstGeom prst="rect">
            <a:avLst/>
          </a:prstGeom>
          <a:noFill/>
        </p:spPr>
        <p:txBody>
          <a:bodyPr wrap="square" rtlCol="0">
            <a:spAutoFit/>
          </a:bodyPr>
          <a:lstStyle/>
          <a:p>
            <a:r>
              <a:rPr lang="en-US" sz="2400" dirty="0">
                <a:solidFill>
                  <a:schemeClr val="bg1">
                    <a:lumMod val="65000"/>
                    <a:lumOff val="35000"/>
                  </a:schemeClr>
                </a:solidFill>
              </a:rPr>
              <a:t>Market Fundamentals are Strong</a:t>
            </a:r>
          </a:p>
        </p:txBody>
      </p:sp>
      <p:sp>
        <p:nvSpPr>
          <p:cNvPr id="10" name="TextBox 9">
            <a:extLst>
              <a:ext uri="{FF2B5EF4-FFF2-40B4-BE49-F238E27FC236}">
                <a16:creationId xmlns:a16="http://schemas.microsoft.com/office/drawing/2014/main" id="{2A0DDAFF-E4CC-4200-8039-3BA27E5AAF09}"/>
              </a:ext>
            </a:extLst>
          </p:cNvPr>
          <p:cNvSpPr txBox="1"/>
          <p:nvPr/>
        </p:nvSpPr>
        <p:spPr>
          <a:xfrm>
            <a:off x="1252603" y="3112225"/>
            <a:ext cx="6400800" cy="461665"/>
          </a:xfrm>
          <a:prstGeom prst="rect">
            <a:avLst/>
          </a:prstGeom>
          <a:noFill/>
        </p:spPr>
        <p:txBody>
          <a:bodyPr wrap="square" rtlCol="0">
            <a:spAutoFit/>
          </a:bodyPr>
          <a:lstStyle/>
          <a:p>
            <a:r>
              <a:rPr lang="en-US" sz="2400" dirty="0">
                <a:solidFill>
                  <a:schemeClr val="bg1">
                    <a:lumMod val="65000"/>
                    <a:lumOff val="35000"/>
                  </a:schemeClr>
                </a:solidFill>
              </a:rPr>
              <a:t>Capital Markets are Fluid, but Moving</a:t>
            </a:r>
          </a:p>
        </p:txBody>
      </p:sp>
      <p:sp>
        <p:nvSpPr>
          <p:cNvPr id="11" name="TextBox 10">
            <a:extLst>
              <a:ext uri="{FF2B5EF4-FFF2-40B4-BE49-F238E27FC236}">
                <a16:creationId xmlns:a16="http://schemas.microsoft.com/office/drawing/2014/main" id="{4A394D39-F162-42D3-B6BF-6F7C4A6DCF32}"/>
              </a:ext>
            </a:extLst>
          </p:cNvPr>
          <p:cNvSpPr txBox="1"/>
          <p:nvPr/>
        </p:nvSpPr>
        <p:spPr>
          <a:xfrm>
            <a:off x="1252603" y="3883070"/>
            <a:ext cx="6400800" cy="461665"/>
          </a:xfrm>
          <a:prstGeom prst="rect">
            <a:avLst/>
          </a:prstGeom>
          <a:noFill/>
        </p:spPr>
        <p:txBody>
          <a:bodyPr wrap="square" rtlCol="0">
            <a:spAutoFit/>
          </a:bodyPr>
          <a:lstStyle/>
          <a:p>
            <a:r>
              <a:rPr lang="en-US" sz="2400" dirty="0">
                <a:solidFill>
                  <a:schemeClr val="bg1">
                    <a:lumMod val="65000"/>
                    <a:lumOff val="35000"/>
                  </a:schemeClr>
                </a:solidFill>
              </a:rPr>
              <a:t>Performance and Valuation are Peaking</a:t>
            </a:r>
          </a:p>
        </p:txBody>
      </p:sp>
      <p:sp>
        <p:nvSpPr>
          <p:cNvPr id="12" name="TextBox 11">
            <a:extLst>
              <a:ext uri="{FF2B5EF4-FFF2-40B4-BE49-F238E27FC236}">
                <a16:creationId xmlns:a16="http://schemas.microsoft.com/office/drawing/2014/main" id="{80047701-37F2-43D2-A48F-5B066C99DAC2}"/>
              </a:ext>
            </a:extLst>
          </p:cNvPr>
          <p:cNvSpPr txBox="1"/>
          <p:nvPr/>
        </p:nvSpPr>
        <p:spPr>
          <a:xfrm>
            <a:off x="1252603" y="4650865"/>
            <a:ext cx="6400800" cy="461665"/>
          </a:xfrm>
          <a:prstGeom prst="rect">
            <a:avLst/>
          </a:prstGeom>
          <a:noFill/>
        </p:spPr>
        <p:txBody>
          <a:bodyPr wrap="square" rtlCol="0">
            <a:spAutoFit/>
          </a:bodyPr>
          <a:lstStyle/>
          <a:p>
            <a:r>
              <a:rPr lang="en-US" sz="2400" dirty="0">
                <a:solidFill>
                  <a:schemeClr val="bg1">
                    <a:lumMod val="65000"/>
                    <a:lumOff val="35000"/>
                  </a:schemeClr>
                </a:solidFill>
              </a:rPr>
              <a:t>The Development Wave is Slow in Coming</a:t>
            </a:r>
          </a:p>
        </p:txBody>
      </p:sp>
      <p:sp>
        <p:nvSpPr>
          <p:cNvPr id="14" name="TextBox 13">
            <a:extLst>
              <a:ext uri="{FF2B5EF4-FFF2-40B4-BE49-F238E27FC236}">
                <a16:creationId xmlns:a16="http://schemas.microsoft.com/office/drawing/2014/main" id="{0F4EE236-45B9-40D8-9521-A3C89853D2D9}"/>
              </a:ext>
            </a:extLst>
          </p:cNvPr>
          <p:cNvSpPr txBox="1"/>
          <p:nvPr/>
        </p:nvSpPr>
        <p:spPr>
          <a:xfrm>
            <a:off x="1252603" y="5423543"/>
            <a:ext cx="6400800" cy="461665"/>
          </a:xfrm>
          <a:prstGeom prst="rect">
            <a:avLst/>
          </a:prstGeom>
          <a:noFill/>
        </p:spPr>
        <p:txBody>
          <a:bodyPr wrap="square" rtlCol="0">
            <a:spAutoFit/>
          </a:bodyPr>
          <a:lstStyle/>
          <a:p>
            <a:r>
              <a:rPr lang="en-US" sz="2400" b="1" dirty="0">
                <a:solidFill>
                  <a:schemeClr val="bg1"/>
                </a:solidFill>
              </a:rPr>
              <a:t>Understanding the Real Estate Cycle</a:t>
            </a:r>
          </a:p>
        </p:txBody>
      </p:sp>
    </p:spTree>
    <p:extLst>
      <p:ext uri="{BB962C8B-B14F-4D97-AF65-F5344CB8AC3E}">
        <p14:creationId xmlns:p14="http://schemas.microsoft.com/office/powerpoint/2010/main" val="1423164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9B1C31-7533-49AF-8C56-2979BCFA106C}"/>
              </a:ext>
            </a:extLst>
          </p:cNvPr>
          <p:cNvSpPr txBox="1"/>
          <p:nvPr/>
        </p:nvSpPr>
        <p:spPr>
          <a:xfrm>
            <a:off x="5429929" y="5682079"/>
            <a:ext cx="1197350" cy="261610"/>
          </a:xfrm>
          <a:prstGeom prst="rect">
            <a:avLst/>
          </a:prstGeom>
        </p:spPr>
        <p:txBody>
          <a:bodyPr wrap="square" rtlCol="0" anchor="ctr" anchorCtr="1">
            <a:spAutoFit/>
          </a:bodyPr>
          <a:lstStyle/>
          <a:p>
            <a:pPr algn="r"/>
            <a:r>
              <a:rPr lang="en-US" sz="1100" dirty="0">
                <a:solidFill>
                  <a:schemeClr val="bg1"/>
                </a:solidFill>
              </a:rPr>
              <a:t>Despondency</a:t>
            </a:r>
          </a:p>
        </p:txBody>
      </p:sp>
      <p:sp>
        <p:nvSpPr>
          <p:cNvPr id="5" name="Freeform: Shape 4">
            <a:extLst>
              <a:ext uri="{FF2B5EF4-FFF2-40B4-BE49-F238E27FC236}">
                <a16:creationId xmlns:a16="http://schemas.microsoft.com/office/drawing/2014/main" id="{7FE8B911-6C16-4187-BC3F-DE2D3F1ABF56}"/>
              </a:ext>
            </a:extLst>
          </p:cNvPr>
          <p:cNvSpPr/>
          <p:nvPr/>
        </p:nvSpPr>
        <p:spPr>
          <a:xfrm>
            <a:off x="979191" y="3106829"/>
            <a:ext cx="7479101" cy="2560826"/>
          </a:xfrm>
          <a:custGeom>
            <a:avLst/>
            <a:gdLst>
              <a:gd name="connsiteX0" fmla="*/ 0 w 4934310"/>
              <a:gd name="connsiteY0" fmla="*/ 1514261 h 2553539"/>
              <a:gd name="connsiteX1" fmla="*/ 1544129 w 4934310"/>
              <a:gd name="connsiteY1" fmla="*/ 21891 h 2553539"/>
              <a:gd name="connsiteX2" fmla="*/ 3217653 w 4934310"/>
              <a:gd name="connsiteY2" fmla="*/ 2523551 h 2553539"/>
              <a:gd name="connsiteX3" fmla="*/ 4934310 w 4934310"/>
              <a:gd name="connsiteY3" fmla="*/ 1177830 h 2553539"/>
              <a:gd name="connsiteX0" fmla="*/ 0 w 4763972"/>
              <a:gd name="connsiteY0" fmla="*/ 1514261 h 2560826"/>
              <a:gd name="connsiteX1" fmla="*/ 1544129 w 4763972"/>
              <a:gd name="connsiteY1" fmla="*/ 21891 h 2560826"/>
              <a:gd name="connsiteX2" fmla="*/ 3217653 w 4763972"/>
              <a:gd name="connsiteY2" fmla="*/ 2523551 h 2560826"/>
              <a:gd name="connsiteX3" fmla="*/ 4763972 w 4763972"/>
              <a:gd name="connsiteY3" fmla="*/ 1367611 h 2560826"/>
            </a:gdLst>
            <a:ahLst/>
            <a:cxnLst>
              <a:cxn ang="0">
                <a:pos x="connsiteX0" y="connsiteY0"/>
              </a:cxn>
              <a:cxn ang="0">
                <a:pos x="connsiteX1" y="connsiteY1"/>
              </a:cxn>
              <a:cxn ang="0">
                <a:pos x="connsiteX2" y="connsiteY2"/>
              </a:cxn>
              <a:cxn ang="0">
                <a:pos x="connsiteX3" y="connsiteY3"/>
              </a:cxn>
            </a:cxnLst>
            <a:rect l="l" t="t" r="r" b="b"/>
            <a:pathLst>
              <a:path w="4763972" h="2560826">
                <a:moveTo>
                  <a:pt x="0" y="1514261"/>
                </a:moveTo>
                <a:cubicBezTo>
                  <a:pt x="503927" y="683968"/>
                  <a:pt x="1007854" y="-146324"/>
                  <a:pt x="1544129" y="21891"/>
                </a:cubicBezTo>
                <a:cubicBezTo>
                  <a:pt x="2080404" y="190106"/>
                  <a:pt x="2652623" y="2330894"/>
                  <a:pt x="3217653" y="2523551"/>
                </a:cubicBezTo>
                <a:cubicBezTo>
                  <a:pt x="3782683" y="2716208"/>
                  <a:pt x="4188158" y="2136800"/>
                  <a:pt x="4763972" y="1367611"/>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7" name="Flowchart: Connector 6">
            <a:extLst>
              <a:ext uri="{FF2B5EF4-FFF2-40B4-BE49-F238E27FC236}">
                <a16:creationId xmlns:a16="http://schemas.microsoft.com/office/drawing/2014/main" id="{9A3F591D-50FA-452A-B779-53718735DAA2}"/>
              </a:ext>
            </a:extLst>
          </p:cNvPr>
          <p:cNvSpPr/>
          <p:nvPr/>
        </p:nvSpPr>
        <p:spPr>
          <a:xfrm>
            <a:off x="924846" y="4521397"/>
            <a:ext cx="137160" cy="137160"/>
          </a:xfrm>
          <a:prstGeom prst="flowChartConnec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8" name="Flowchart: Connector 7">
            <a:extLst>
              <a:ext uri="{FF2B5EF4-FFF2-40B4-BE49-F238E27FC236}">
                <a16:creationId xmlns:a16="http://schemas.microsoft.com/office/drawing/2014/main" id="{963D3A33-D1D1-4EDF-B176-2ADF921ED440}"/>
              </a:ext>
            </a:extLst>
          </p:cNvPr>
          <p:cNvSpPr/>
          <p:nvPr/>
        </p:nvSpPr>
        <p:spPr>
          <a:xfrm>
            <a:off x="1594832" y="3854285"/>
            <a:ext cx="137160" cy="137160"/>
          </a:xfrm>
          <a:prstGeom prst="flowChart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9" name="Flowchart: Connector 8">
            <a:extLst>
              <a:ext uri="{FF2B5EF4-FFF2-40B4-BE49-F238E27FC236}">
                <a16:creationId xmlns:a16="http://schemas.microsoft.com/office/drawing/2014/main" id="{6C68C52A-24D5-4137-AD00-553DA901DB6A}"/>
              </a:ext>
            </a:extLst>
          </p:cNvPr>
          <p:cNvSpPr/>
          <p:nvPr/>
        </p:nvSpPr>
        <p:spPr>
          <a:xfrm>
            <a:off x="2261940" y="3313698"/>
            <a:ext cx="137160" cy="13716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0" name="Flowchart: Connector 9">
            <a:extLst>
              <a:ext uri="{FF2B5EF4-FFF2-40B4-BE49-F238E27FC236}">
                <a16:creationId xmlns:a16="http://schemas.microsoft.com/office/drawing/2014/main" id="{63054A45-F1E7-4583-A33F-CFE6E9824FAB}"/>
              </a:ext>
            </a:extLst>
          </p:cNvPr>
          <p:cNvSpPr/>
          <p:nvPr/>
        </p:nvSpPr>
        <p:spPr>
          <a:xfrm>
            <a:off x="3064196" y="3038248"/>
            <a:ext cx="137160" cy="137160"/>
          </a:xfrm>
          <a:prstGeom prst="flowChartConnector">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1" name="Flowchart: Connector 10">
            <a:extLst>
              <a:ext uri="{FF2B5EF4-FFF2-40B4-BE49-F238E27FC236}">
                <a16:creationId xmlns:a16="http://schemas.microsoft.com/office/drawing/2014/main" id="{759834CC-2A66-43FC-A14D-3E4965C860A6}"/>
              </a:ext>
            </a:extLst>
          </p:cNvPr>
          <p:cNvSpPr/>
          <p:nvPr/>
        </p:nvSpPr>
        <p:spPr>
          <a:xfrm>
            <a:off x="3730157" y="3270568"/>
            <a:ext cx="137160" cy="137160"/>
          </a:xfrm>
          <a:prstGeom prst="flowChartConnector">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2" name="Flowchart: Connector 11">
            <a:extLst>
              <a:ext uri="{FF2B5EF4-FFF2-40B4-BE49-F238E27FC236}">
                <a16:creationId xmlns:a16="http://schemas.microsoft.com/office/drawing/2014/main" id="{54532159-979A-4017-A470-956B4D6A0762}"/>
              </a:ext>
            </a:extLst>
          </p:cNvPr>
          <p:cNvSpPr/>
          <p:nvPr/>
        </p:nvSpPr>
        <p:spPr>
          <a:xfrm>
            <a:off x="4159752" y="3691560"/>
            <a:ext cx="137160" cy="137160"/>
          </a:xfrm>
          <a:prstGeom prst="flowChartConnector">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3" name="Flowchart: Connector 12">
            <a:extLst>
              <a:ext uri="{FF2B5EF4-FFF2-40B4-BE49-F238E27FC236}">
                <a16:creationId xmlns:a16="http://schemas.microsoft.com/office/drawing/2014/main" id="{55038A70-DA45-4BC2-B710-07D1E4078F54}"/>
              </a:ext>
            </a:extLst>
          </p:cNvPr>
          <p:cNvSpPr/>
          <p:nvPr/>
        </p:nvSpPr>
        <p:spPr>
          <a:xfrm>
            <a:off x="4501843" y="4133313"/>
            <a:ext cx="137160" cy="137160"/>
          </a:xfrm>
          <a:prstGeom prst="flowChartConnecto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4" name="Flowchart: Connector 13">
            <a:extLst>
              <a:ext uri="{FF2B5EF4-FFF2-40B4-BE49-F238E27FC236}">
                <a16:creationId xmlns:a16="http://schemas.microsoft.com/office/drawing/2014/main" id="{A9AA73F0-7E1B-4CF4-96B6-EA0A459B7918}"/>
              </a:ext>
            </a:extLst>
          </p:cNvPr>
          <p:cNvSpPr/>
          <p:nvPr/>
        </p:nvSpPr>
        <p:spPr>
          <a:xfrm>
            <a:off x="4841381" y="4573153"/>
            <a:ext cx="137160" cy="13716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5" name="Flowchart: Connector 14">
            <a:extLst>
              <a:ext uri="{FF2B5EF4-FFF2-40B4-BE49-F238E27FC236}">
                <a16:creationId xmlns:a16="http://schemas.microsoft.com/office/drawing/2014/main" id="{308F7BFD-DDB3-4634-98C3-A5D6D7832036}"/>
              </a:ext>
            </a:extLst>
          </p:cNvPr>
          <p:cNvSpPr/>
          <p:nvPr/>
        </p:nvSpPr>
        <p:spPr>
          <a:xfrm>
            <a:off x="5146697" y="4961343"/>
            <a:ext cx="137160" cy="137160"/>
          </a:xfrm>
          <a:prstGeom prst="flowChartConnector">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6" name="Flowchart: Connector 15">
            <a:extLst>
              <a:ext uri="{FF2B5EF4-FFF2-40B4-BE49-F238E27FC236}">
                <a16:creationId xmlns:a16="http://schemas.microsoft.com/office/drawing/2014/main" id="{895C1CB7-9B98-4A35-A730-E5D9824367AF}"/>
              </a:ext>
            </a:extLst>
          </p:cNvPr>
          <p:cNvSpPr/>
          <p:nvPr/>
        </p:nvSpPr>
        <p:spPr>
          <a:xfrm>
            <a:off x="5479593" y="5297774"/>
            <a:ext cx="137160" cy="137160"/>
          </a:xfrm>
          <a:prstGeom prst="flowChartConnector">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7" name="Flowchart: Connector 16">
            <a:extLst>
              <a:ext uri="{FF2B5EF4-FFF2-40B4-BE49-F238E27FC236}">
                <a16:creationId xmlns:a16="http://schemas.microsoft.com/office/drawing/2014/main" id="{041FF52F-2FA0-4C93-A853-658AF356EA1B}"/>
              </a:ext>
            </a:extLst>
          </p:cNvPr>
          <p:cNvSpPr/>
          <p:nvPr/>
        </p:nvSpPr>
        <p:spPr>
          <a:xfrm>
            <a:off x="6014429" y="5557711"/>
            <a:ext cx="137160" cy="137160"/>
          </a:xfrm>
          <a:prstGeom prst="flowChartConnector">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8" name="Flowchart: Connector 17">
            <a:extLst>
              <a:ext uri="{FF2B5EF4-FFF2-40B4-BE49-F238E27FC236}">
                <a16:creationId xmlns:a16="http://schemas.microsoft.com/office/drawing/2014/main" id="{3A91A42A-C33D-4DD7-9BC2-53C45CE6B060}"/>
              </a:ext>
            </a:extLst>
          </p:cNvPr>
          <p:cNvSpPr/>
          <p:nvPr/>
        </p:nvSpPr>
        <p:spPr>
          <a:xfrm>
            <a:off x="6764928" y="5515009"/>
            <a:ext cx="137160" cy="137160"/>
          </a:xfrm>
          <a:prstGeom prst="flowChart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9" name="Flowchart: Connector 18">
            <a:extLst>
              <a:ext uri="{FF2B5EF4-FFF2-40B4-BE49-F238E27FC236}">
                <a16:creationId xmlns:a16="http://schemas.microsoft.com/office/drawing/2014/main" id="{8D04DB3E-75E9-4C5B-8ED9-938E24582117}"/>
              </a:ext>
            </a:extLst>
          </p:cNvPr>
          <p:cNvSpPr/>
          <p:nvPr/>
        </p:nvSpPr>
        <p:spPr>
          <a:xfrm>
            <a:off x="7351525" y="5220881"/>
            <a:ext cx="137160" cy="137160"/>
          </a:xfrm>
          <a:prstGeom prst="flowChartConnector">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20" name="Flowchart: Connector 19">
            <a:extLst>
              <a:ext uri="{FF2B5EF4-FFF2-40B4-BE49-F238E27FC236}">
                <a16:creationId xmlns:a16="http://schemas.microsoft.com/office/drawing/2014/main" id="{601BB7C1-C19B-4CA6-9E16-EE76A854EAF5}"/>
              </a:ext>
            </a:extLst>
          </p:cNvPr>
          <p:cNvSpPr/>
          <p:nvPr/>
        </p:nvSpPr>
        <p:spPr>
          <a:xfrm>
            <a:off x="7912242" y="4807244"/>
            <a:ext cx="137160" cy="137160"/>
          </a:xfrm>
          <a:prstGeom prst="flowChartConnector">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21" name="Flowchart: Connector 20">
            <a:extLst>
              <a:ext uri="{FF2B5EF4-FFF2-40B4-BE49-F238E27FC236}">
                <a16:creationId xmlns:a16="http://schemas.microsoft.com/office/drawing/2014/main" id="{2DE94BEA-6E01-44BD-889A-456033A98C91}"/>
              </a:ext>
            </a:extLst>
          </p:cNvPr>
          <p:cNvSpPr/>
          <p:nvPr/>
        </p:nvSpPr>
        <p:spPr>
          <a:xfrm>
            <a:off x="8349315" y="4427367"/>
            <a:ext cx="137160" cy="137160"/>
          </a:xfrm>
          <a:prstGeom prst="flowChartConnec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22" name="TextBox 21">
            <a:extLst>
              <a:ext uri="{FF2B5EF4-FFF2-40B4-BE49-F238E27FC236}">
                <a16:creationId xmlns:a16="http://schemas.microsoft.com/office/drawing/2014/main" id="{75E44879-A4D1-4329-B83D-10C5D35D75A9}"/>
              </a:ext>
            </a:extLst>
          </p:cNvPr>
          <p:cNvSpPr txBox="1"/>
          <p:nvPr/>
        </p:nvSpPr>
        <p:spPr>
          <a:xfrm>
            <a:off x="0" y="4442347"/>
            <a:ext cx="951008" cy="261610"/>
          </a:xfrm>
          <a:prstGeom prst="rect">
            <a:avLst/>
          </a:prstGeom>
        </p:spPr>
        <p:txBody>
          <a:bodyPr wrap="square" rtlCol="0" anchor="ctr" anchorCtr="1">
            <a:spAutoFit/>
          </a:bodyPr>
          <a:lstStyle/>
          <a:p>
            <a:pPr algn="r"/>
            <a:r>
              <a:rPr lang="en-US" sz="1100" dirty="0">
                <a:solidFill>
                  <a:schemeClr val="bg1"/>
                </a:solidFill>
              </a:rPr>
              <a:t>Optimism</a:t>
            </a:r>
          </a:p>
        </p:txBody>
      </p:sp>
      <p:sp>
        <p:nvSpPr>
          <p:cNvPr id="23" name="TextBox 22">
            <a:extLst>
              <a:ext uri="{FF2B5EF4-FFF2-40B4-BE49-F238E27FC236}">
                <a16:creationId xmlns:a16="http://schemas.microsoft.com/office/drawing/2014/main" id="{88738C9D-3325-4FFD-A828-4B5C8CFC4C6C}"/>
              </a:ext>
            </a:extLst>
          </p:cNvPr>
          <p:cNvSpPr txBox="1"/>
          <p:nvPr/>
        </p:nvSpPr>
        <p:spPr>
          <a:xfrm>
            <a:off x="663796" y="3755371"/>
            <a:ext cx="1053285" cy="261610"/>
          </a:xfrm>
          <a:prstGeom prst="rect">
            <a:avLst/>
          </a:prstGeom>
        </p:spPr>
        <p:txBody>
          <a:bodyPr wrap="square" rtlCol="0" anchor="ctr" anchorCtr="1">
            <a:spAutoFit/>
          </a:bodyPr>
          <a:lstStyle/>
          <a:p>
            <a:pPr algn="r"/>
            <a:r>
              <a:rPr lang="en-US" sz="1100" dirty="0">
                <a:solidFill>
                  <a:schemeClr val="bg1"/>
                </a:solidFill>
              </a:rPr>
              <a:t>Excitement</a:t>
            </a:r>
          </a:p>
        </p:txBody>
      </p:sp>
      <p:sp>
        <p:nvSpPr>
          <p:cNvPr id="24" name="TextBox 23">
            <a:extLst>
              <a:ext uri="{FF2B5EF4-FFF2-40B4-BE49-F238E27FC236}">
                <a16:creationId xmlns:a16="http://schemas.microsoft.com/office/drawing/2014/main" id="{12D0C03A-3FC0-4583-BB43-A5248251494B}"/>
              </a:ext>
            </a:extLst>
          </p:cNvPr>
          <p:cNvSpPr txBox="1"/>
          <p:nvPr/>
        </p:nvSpPr>
        <p:spPr>
          <a:xfrm>
            <a:off x="1610744" y="3092405"/>
            <a:ext cx="951008" cy="261610"/>
          </a:xfrm>
          <a:prstGeom prst="rect">
            <a:avLst/>
          </a:prstGeom>
        </p:spPr>
        <p:txBody>
          <a:bodyPr wrap="square" rtlCol="0" anchor="ctr" anchorCtr="1">
            <a:spAutoFit/>
          </a:bodyPr>
          <a:lstStyle/>
          <a:p>
            <a:pPr algn="r"/>
            <a:r>
              <a:rPr lang="en-US" sz="1100" dirty="0">
                <a:solidFill>
                  <a:schemeClr val="bg1"/>
                </a:solidFill>
              </a:rPr>
              <a:t>Thrill</a:t>
            </a:r>
          </a:p>
        </p:txBody>
      </p:sp>
      <p:sp>
        <p:nvSpPr>
          <p:cNvPr id="25" name="TextBox 24">
            <a:extLst>
              <a:ext uri="{FF2B5EF4-FFF2-40B4-BE49-F238E27FC236}">
                <a16:creationId xmlns:a16="http://schemas.microsoft.com/office/drawing/2014/main" id="{323823A5-459A-42C0-8A16-26F94AA39198}"/>
              </a:ext>
            </a:extLst>
          </p:cNvPr>
          <p:cNvSpPr txBox="1"/>
          <p:nvPr/>
        </p:nvSpPr>
        <p:spPr>
          <a:xfrm>
            <a:off x="2657272" y="2759334"/>
            <a:ext cx="951008" cy="261610"/>
          </a:xfrm>
          <a:prstGeom prst="rect">
            <a:avLst/>
          </a:prstGeom>
        </p:spPr>
        <p:txBody>
          <a:bodyPr wrap="square" rtlCol="0" anchor="ctr" anchorCtr="1">
            <a:spAutoFit/>
          </a:bodyPr>
          <a:lstStyle/>
          <a:p>
            <a:pPr algn="r"/>
            <a:r>
              <a:rPr lang="en-US" sz="1100" dirty="0">
                <a:solidFill>
                  <a:schemeClr val="bg1"/>
                </a:solidFill>
              </a:rPr>
              <a:t>Euphoria</a:t>
            </a:r>
          </a:p>
        </p:txBody>
      </p:sp>
      <p:sp>
        <p:nvSpPr>
          <p:cNvPr id="26" name="TextBox 25">
            <a:extLst>
              <a:ext uri="{FF2B5EF4-FFF2-40B4-BE49-F238E27FC236}">
                <a16:creationId xmlns:a16="http://schemas.microsoft.com/office/drawing/2014/main" id="{FAE5AA13-46FB-4DFF-88B7-0CCC54BB9B5D}"/>
              </a:ext>
            </a:extLst>
          </p:cNvPr>
          <p:cNvSpPr txBox="1"/>
          <p:nvPr/>
        </p:nvSpPr>
        <p:spPr>
          <a:xfrm>
            <a:off x="3746505" y="3085444"/>
            <a:ext cx="951008" cy="261610"/>
          </a:xfrm>
          <a:prstGeom prst="rect">
            <a:avLst/>
          </a:prstGeom>
        </p:spPr>
        <p:txBody>
          <a:bodyPr wrap="square" rtlCol="0" anchor="ctr" anchorCtr="1">
            <a:spAutoFit/>
          </a:bodyPr>
          <a:lstStyle/>
          <a:p>
            <a:pPr algn="r"/>
            <a:r>
              <a:rPr lang="en-US" sz="1100" dirty="0">
                <a:solidFill>
                  <a:schemeClr val="bg1"/>
                </a:solidFill>
              </a:rPr>
              <a:t>Anxiety</a:t>
            </a:r>
          </a:p>
        </p:txBody>
      </p:sp>
      <p:sp>
        <p:nvSpPr>
          <p:cNvPr id="27" name="TextBox 26">
            <a:extLst>
              <a:ext uri="{FF2B5EF4-FFF2-40B4-BE49-F238E27FC236}">
                <a16:creationId xmlns:a16="http://schemas.microsoft.com/office/drawing/2014/main" id="{FF5CEEFF-C4A6-4761-98FF-8326C8DBF146}"/>
              </a:ext>
            </a:extLst>
          </p:cNvPr>
          <p:cNvSpPr txBox="1"/>
          <p:nvPr/>
        </p:nvSpPr>
        <p:spPr>
          <a:xfrm>
            <a:off x="4126347" y="3535087"/>
            <a:ext cx="951008" cy="261610"/>
          </a:xfrm>
          <a:prstGeom prst="rect">
            <a:avLst/>
          </a:prstGeom>
        </p:spPr>
        <p:txBody>
          <a:bodyPr wrap="square" rtlCol="0" anchor="ctr" anchorCtr="1">
            <a:spAutoFit/>
          </a:bodyPr>
          <a:lstStyle/>
          <a:p>
            <a:r>
              <a:rPr lang="en-US" sz="1100" dirty="0">
                <a:solidFill>
                  <a:schemeClr val="bg1"/>
                </a:solidFill>
              </a:rPr>
              <a:t>Denial</a:t>
            </a:r>
          </a:p>
        </p:txBody>
      </p:sp>
      <p:sp>
        <p:nvSpPr>
          <p:cNvPr id="28" name="TextBox 27">
            <a:extLst>
              <a:ext uri="{FF2B5EF4-FFF2-40B4-BE49-F238E27FC236}">
                <a16:creationId xmlns:a16="http://schemas.microsoft.com/office/drawing/2014/main" id="{CCA83997-B404-4FD0-89B6-578F3CD5AC50}"/>
              </a:ext>
            </a:extLst>
          </p:cNvPr>
          <p:cNvSpPr txBox="1"/>
          <p:nvPr/>
        </p:nvSpPr>
        <p:spPr>
          <a:xfrm>
            <a:off x="4365877" y="3984730"/>
            <a:ext cx="951008" cy="261610"/>
          </a:xfrm>
          <a:prstGeom prst="rect">
            <a:avLst/>
          </a:prstGeom>
        </p:spPr>
        <p:txBody>
          <a:bodyPr wrap="square" rtlCol="0" anchor="ctr" anchorCtr="1">
            <a:spAutoFit/>
          </a:bodyPr>
          <a:lstStyle/>
          <a:p>
            <a:r>
              <a:rPr lang="en-US" sz="1100" dirty="0">
                <a:solidFill>
                  <a:schemeClr val="bg1"/>
                </a:solidFill>
              </a:rPr>
              <a:t>Fear</a:t>
            </a:r>
          </a:p>
        </p:txBody>
      </p:sp>
      <p:sp>
        <p:nvSpPr>
          <p:cNvPr id="29" name="TextBox 28">
            <a:extLst>
              <a:ext uri="{FF2B5EF4-FFF2-40B4-BE49-F238E27FC236}">
                <a16:creationId xmlns:a16="http://schemas.microsoft.com/office/drawing/2014/main" id="{291969DA-CC21-4867-978D-59031C344D17}"/>
              </a:ext>
            </a:extLst>
          </p:cNvPr>
          <p:cNvSpPr txBox="1"/>
          <p:nvPr/>
        </p:nvSpPr>
        <p:spPr>
          <a:xfrm>
            <a:off x="4886046" y="4388341"/>
            <a:ext cx="1096463" cy="261610"/>
          </a:xfrm>
          <a:prstGeom prst="rect">
            <a:avLst/>
          </a:prstGeom>
        </p:spPr>
        <p:txBody>
          <a:bodyPr wrap="square" rtlCol="0" anchor="ctr" anchorCtr="1">
            <a:spAutoFit/>
          </a:bodyPr>
          <a:lstStyle/>
          <a:p>
            <a:pPr algn="r"/>
            <a:r>
              <a:rPr lang="en-US" sz="1100" dirty="0">
                <a:solidFill>
                  <a:schemeClr val="bg1"/>
                </a:solidFill>
              </a:rPr>
              <a:t>Desperation</a:t>
            </a:r>
          </a:p>
        </p:txBody>
      </p:sp>
      <p:sp>
        <p:nvSpPr>
          <p:cNvPr id="30" name="TextBox 29">
            <a:extLst>
              <a:ext uri="{FF2B5EF4-FFF2-40B4-BE49-F238E27FC236}">
                <a16:creationId xmlns:a16="http://schemas.microsoft.com/office/drawing/2014/main" id="{CC1237FA-6916-43A1-8B11-AC8E22B26069}"/>
              </a:ext>
            </a:extLst>
          </p:cNvPr>
          <p:cNvSpPr txBox="1"/>
          <p:nvPr/>
        </p:nvSpPr>
        <p:spPr>
          <a:xfrm>
            <a:off x="5031501" y="4814981"/>
            <a:ext cx="951008" cy="261610"/>
          </a:xfrm>
          <a:prstGeom prst="rect">
            <a:avLst/>
          </a:prstGeom>
        </p:spPr>
        <p:txBody>
          <a:bodyPr wrap="square" rtlCol="0" anchor="ctr" anchorCtr="1">
            <a:spAutoFit/>
          </a:bodyPr>
          <a:lstStyle/>
          <a:p>
            <a:pPr algn="r"/>
            <a:r>
              <a:rPr lang="en-US" sz="1100" dirty="0">
                <a:solidFill>
                  <a:schemeClr val="bg1"/>
                </a:solidFill>
              </a:rPr>
              <a:t>Panic</a:t>
            </a:r>
          </a:p>
        </p:txBody>
      </p:sp>
      <p:sp>
        <p:nvSpPr>
          <p:cNvPr id="31" name="TextBox 30">
            <a:extLst>
              <a:ext uri="{FF2B5EF4-FFF2-40B4-BE49-F238E27FC236}">
                <a16:creationId xmlns:a16="http://schemas.microsoft.com/office/drawing/2014/main" id="{BAD2E552-0E61-43F3-AECE-574E37EF809D}"/>
              </a:ext>
            </a:extLst>
          </p:cNvPr>
          <p:cNvSpPr txBox="1"/>
          <p:nvPr/>
        </p:nvSpPr>
        <p:spPr>
          <a:xfrm>
            <a:off x="4482981" y="5276491"/>
            <a:ext cx="1080025" cy="261610"/>
          </a:xfrm>
          <a:prstGeom prst="rect">
            <a:avLst/>
          </a:prstGeom>
        </p:spPr>
        <p:txBody>
          <a:bodyPr wrap="square" rtlCol="0" anchor="ctr" anchorCtr="1">
            <a:spAutoFit/>
          </a:bodyPr>
          <a:lstStyle/>
          <a:p>
            <a:pPr algn="r"/>
            <a:r>
              <a:rPr lang="en-US" sz="1100" dirty="0">
                <a:solidFill>
                  <a:schemeClr val="bg1"/>
                </a:solidFill>
              </a:rPr>
              <a:t>Capitulation</a:t>
            </a:r>
          </a:p>
        </p:txBody>
      </p:sp>
      <p:sp>
        <p:nvSpPr>
          <p:cNvPr id="32" name="TextBox 31">
            <a:extLst>
              <a:ext uri="{FF2B5EF4-FFF2-40B4-BE49-F238E27FC236}">
                <a16:creationId xmlns:a16="http://schemas.microsoft.com/office/drawing/2014/main" id="{41CFDDC5-E421-4EFC-B9B3-1604CEE0786B}"/>
              </a:ext>
            </a:extLst>
          </p:cNvPr>
          <p:cNvSpPr txBox="1"/>
          <p:nvPr/>
        </p:nvSpPr>
        <p:spPr>
          <a:xfrm>
            <a:off x="6736274" y="5642333"/>
            <a:ext cx="1080025" cy="261610"/>
          </a:xfrm>
          <a:prstGeom prst="rect">
            <a:avLst/>
          </a:prstGeom>
        </p:spPr>
        <p:txBody>
          <a:bodyPr wrap="square" rtlCol="0" anchor="ctr" anchorCtr="1">
            <a:spAutoFit/>
          </a:bodyPr>
          <a:lstStyle/>
          <a:p>
            <a:pPr algn="r"/>
            <a:r>
              <a:rPr lang="en-US" sz="1100" dirty="0">
                <a:solidFill>
                  <a:schemeClr val="bg1"/>
                </a:solidFill>
              </a:rPr>
              <a:t>Depression</a:t>
            </a:r>
          </a:p>
        </p:txBody>
      </p:sp>
      <p:sp>
        <p:nvSpPr>
          <p:cNvPr id="33" name="TextBox 32">
            <a:extLst>
              <a:ext uri="{FF2B5EF4-FFF2-40B4-BE49-F238E27FC236}">
                <a16:creationId xmlns:a16="http://schemas.microsoft.com/office/drawing/2014/main" id="{E9115480-18C3-4351-92C8-9BF04C3B7B54}"/>
              </a:ext>
            </a:extLst>
          </p:cNvPr>
          <p:cNvSpPr txBox="1"/>
          <p:nvPr/>
        </p:nvSpPr>
        <p:spPr>
          <a:xfrm>
            <a:off x="7276286" y="5271703"/>
            <a:ext cx="951008" cy="261610"/>
          </a:xfrm>
          <a:prstGeom prst="rect">
            <a:avLst/>
          </a:prstGeom>
        </p:spPr>
        <p:txBody>
          <a:bodyPr wrap="square" rtlCol="0" anchor="ctr" anchorCtr="1">
            <a:spAutoFit/>
          </a:bodyPr>
          <a:lstStyle/>
          <a:p>
            <a:pPr algn="r"/>
            <a:r>
              <a:rPr lang="en-US" sz="1100" dirty="0">
                <a:solidFill>
                  <a:schemeClr val="bg1"/>
                </a:solidFill>
              </a:rPr>
              <a:t>Hope</a:t>
            </a:r>
          </a:p>
        </p:txBody>
      </p:sp>
      <p:sp>
        <p:nvSpPr>
          <p:cNvPr id="34" name="TextBox 33">
            <a:extLst>
              <a:ext uri="{FF2B5EF4-FFF2-40B4-BE49-F238E27FC236}">
                <a16:creationId xmlns:a16="http://schemas.microsoft.com/office/drawing/2014/main" id="{66BA8F18-56BE-4AC9-94B5-54D18104EB0C}"/>
              </a:ext>
            </a:extLst>
          </p:cNvPr>
          <p:cNvSpPr txBox="1"/>
          <p:nvPr/>
        </p:nvSpPr>
        <p:spPr>
          <a:xfrm>
            <a:off x="7819516" y="4896596"/>
            <a:ext cx="951008" cy="261610"/>
          </a:xfrm>
          <a:prstGeom prst="rect">
            <a:avLst/>
          </a:prstGeom>
        </p:spPr>
        <p:txBody>
          <a:bodyPr wrap="square" rtlCol="0" anchor="ctr" anchorCtr="1">
            <a:spAutoFit/>
          </a:bodyPr>
          <a:lstStyle/>
          <a:p>
            <a:pPr algn="r"/>
            <a:r>
              <a:rPr lang="en-US" sz="1100" dirty="0">
                <a:solidFill>
                  <a:schemeClr val="bg1"/>
                </a:solidFill>
              </a:rPr>
              <a:t>Relief</a:t>
            </a:r>
          </a:p>
        </p:txBody>
      </p:sp>
      <p:sp>
        <p:nvSpPr>
          <p:cNvPr id="35" name="TextBox 34">
            <a:extLst>
              <a:ext uri="{FF2B5EF4-FFF2-40B4-BE49-F238E27FC236}">
                <a16:creationId xmlns:a16="http://schemas.microsoft.com/office/drawing/2014/main" id="{4C959890-0F5A-48CB-9A92-7EF955A1B061}"/>
              </a:ext>
            </a:extLst>
          </p:cNvPr>
          <p:cNvSpPr txBox="1"/>
          <p:nvPr/>
        </p:nvSpPr>
        <p:spPr>
          <a:xfrm>
            <a:off x="8295020" y="4490471"/>
            <a:ext cx="951008" cy="261610"/>
          </a:xfrm>
          <a:prstGeom prst="rect">
            <a:avLst/>
          </a:prstGeom>
        </p:spPr>
        <p:txBody>
          <a:bodyPr wrap="square" rtlCol="0" anchor="ctr" anchorCtr="1">
            <a:spAutoFit/>
          </a:bodyPr>
          <a:lstStyle/>
          <a:p>
            <a:pPr algn="r"/>
            <a:r>
              <a:rPr lang="en-US" sz="1100" dirty="0">
                <a:solidFill>
                  <a:schemeClr val="bg1"/>
                </a:solidFill>
              </a:rPr>
              <a:t>Optimism</a:t>
            </a:r>
          </a:p>
        </p:txBody>
      </p:sp>
      <p:sp>
        <p:nvSpPr>
          <p:cNvPr id="36" name="TextBox 35">
            <a:extLst>
              <a:ext uri="{FF2B5EF4-FFF2-40B4-BE49-F238E27FC236}">
                <a16:creationId xmlns:a16="http://schemas.microsoft.com/office/drawing/2014/main" id="{93C91F11-2D5E-4080-B7C8-EF040E0F9F09}"/>
              </a:ext>
            </a:extLst>
          </p:cNvPr>
          <p:cNvSpPr txBox="1"/>
          <p:nvPr/>
        </p:nvSpPr>
        <p:spPr>
          <a:xfrm>
            <a:off x="31968" y="6301808"/>
            <a:ext cx="3262887" cy="246221"/>
          </a:xfrm>
          <a:prstGeom prst="rect">
            <a:avLst/>
          </a:prstGeom>
        </p:spPr>
        <p:txBody>
          <a:bodyPr wrap="square" rtlCol="0" anchor="ctr" anchorCtr="1">
            <a:spAutoFit/>
          </a:bodyPr>
          <a:lstStyle/>
          <a:p>
            <a:pPr algn="l"/>
            <a:r>
              <a:rPr lang="en-US" sz="1000" i="1" dirty="0">
                <a:solidFill>
                  <a:schemeClr val="bg1"/>
                </a:solidFill>
              </a:rPr>
              <a:t>Source: Denver Investment Advisors</a:t>
            </a:r>
          </a:p>
        </p:txBody>
      </p:sp>
      <p:sp>
        <p:nvSpPr>
          <p:cNvPr id="37" name="TextBox 36">
            <a:extLst>
              <a:ext uri="{FF2B5EF4-FFF2-40B4-BE49-F238E27FC236}">
                <a16:creationId xmlns:a16="http://schemas.microsoft.com/office/drawing/2014/main" id="{9613802E-3F51-4828-9279-B6754D304EBD}"/>
              </a:ext>
            </a:extLst>
          </p:cNvPr>
          <p:cNvSpPr txBox="1"/>
          <p:nvPr/>
        </p:nvSpPr>
        <p:spPr>
          <a:xfrm>
            <a:off x="2556221" y="2007346"/>
            <a:ext cx="1190284" cy="430887"/>
          </a:xfrm>
          <a:prstGeom prst="rect">
            <a:avLst/>
          </a:prstGeom>
          <a:ln w="12700">
            <a:solidFill>
              <a:schemeClr val="bg1"/>
            </a:solidFill>
          </a:ln>
        </p:spPr>
        <p:txBody>
          <a:bodyPr wrap="square" lIns="45720" rIns="45720" rtlCol="0" anchor="ctr" anchorCtr="1">
            <a:spAutoFit/>
          </a:bodyPr>
          <a:lstStyle/>
          <a:p>
            <a:pPr algn="ctr"/>
            <a:r>
              <a:rPr lang="en-US" sz="1050" dirty="0">
                <a:solidFill>
                  <a:schemeClr val="bg1"/>
                </a:solidFill>
              </a:rPr>
              <a:t>Point of maximum financial risk</a:t>
            </a:r>
          </a:p>
        </p:txBody>
      </p:sp>
      <p:sp>
        <p:nvSpPr>
          <p:cNvPr id="38" name="Arrow: Right 37">
            <a:extLst>
              <a:ext uri="{FF2B5EF4-FFF2-40B4-BE49-F238E27FC236}">
                <a16:creationId xmlns:a16="http://schemas.microsoft.com/office/drawing/2014/main" id="{DB68ECB7-DC35-4D12-86A4-9A45D9A3E886}"/>
              </a:ext>
            </a:extLst>
          </p:cNvPr>
          <p:cNvSpPr/>
          <p:nvPr/>
        </p:nvSpPr>
        <p:spPr>
          <a:xfrm rot="5400000">
            <a:off x="2956492" y="2452874"/>
            <a:ext cx="334466" cy="32355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39" name="TextBox 38">
            <a:extLst>
              <a:ext uri="{FF2B5EF4-FFF2-40B4-BE49-F238E27FC236}">
                <a16:creationId xmlns:a16="http://schemas.microsoft.com/office/drawing/2014/main" id="{845E2B8F-84D3-4B72-A6A6-C9586FDBDC74}"/>
              </a:ext>
            </a:extLst>
          </p:cNvPr>
          <p:cNvSpPr txBox="1"/>
          <p:nvPr/>
        </p:nvSpPr>
        <p:spPr>
          <a:xfrm>
            <a:off x="5863922" y="4750124"/>
            <a:ext cx="1391154" cy="415498"/>
          </a:xfrm>
          <a:prstGeom prst="rect">
            <a:avLst/>
          </a:prstGeom>
          <a:ln w="12700">
            <a:solidFill>
              <a:schemeClr val="bg1"/>
            </a:solidFill>
          </a:ln>
        </p:spPr>
        <p:txBody>
          <a:bodyPr wrap="square" lIns="45720" rIns="45720" rtlCol="0" anchor="ctr" anchorCtr="1">
            <a:spAutoFit/>
          </a:bodyPr>
          <a:lstStyle/>
          <a:p>
            <a:pPr algn="ctr"/>
            <a:r>
              <a:rPr lang="en-US" sz="1050" dirty="0">
                <a:solidFill>
                  <a:schemeClr val="bg1"/>
                </a:solidFill>
              </a:rPr>
              <a:t>Point of maximum financial opportunity</a:t>
            </a:r>
          </a:p>
        </p:txBody>
      </p:sp>
      <p:sp>
        <p:nvSpPr>
          <p:cNvPr id="40" name="Arrow: Right 39">
            <a:extLst>
              <a:ext uri="{FF2B5EF4-FFF2-40B4-BE49-F238E27FC236}">
                <a16:creationId xmlns:a16="http://schemas.microsoft.com/office/drawing/2014/main" id="{B23DB432-7DE2-4F74-97DB-E070842D61BA}"/>
              </a:ext>
            </a:extLst>
          </p:cNvPr>
          <p:cNvSpPr/>
          <p:nvPr/>
        </p:nvSpPr>
        <p:spPr>
          <a:xfrm rot="5400000">
            <a:off x="6356547" y="5191897"/>
            <a:ext cx="334466" cy="323559"/>
          </a:xfrm>
          <a:prstGeom prst="righ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41" name="Thought Bubble: Cloud 40">
            <a:extLst>
              <a:ext uri="{FF2B5EF4-FFF2-40B4-BE49-F238E27FC236}">
                <a16:creationId xmlns:a16="http://schemas.microsoft.com/office/drawing/2014/main" id="{AACCCC24-2404-4251-9AEA-ED828816A6C2}"/>
              </a:ext>
            </a:extLst>
          </p:cNvPr>
          <p:cNvSpPr/>
          <p:nvPr/>
        </p:nvSpPr>
        <p:spPr>
          <a:xfrm>
            <a:off x="26334" y="2712062"/>
            <a:ext cx="1768849" cy="879553"/>
          </a:xfrm>
          <a:prstGeom prst="cloudCallout">
            <a:avLst>
              <a:gd name="adj1" fmla="val 45642"/>
              <a:gd name="adj2" fmla="val 63443"/>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rPr>
              <a:t>“Wow, I feel great about this investment.”</a:t>
            </a:r>
          </a:p>
        </p:txBody>
      </p:sp>
      <p:sp>
        <p:nvSpPr>
          <p:cNvPr id="42" name="Thought Bubble: Cloud 41">
            <a:extLst>
              <a:ext uri="{FF2B5EF4-FFF2-40B4-BE49-F238E27FC236}">
                <a16:creationId xmlns:a16="http://schemas.microsoft.com/office/drawing/2014/main" id="{655797E4-80A5-4A86-9053-AD705BAE1F48}"/>
              </a:ext>
            </a:extLst>
          </p:cNvPr>
          <p:cNvSpPr/>
          <p:nvPr/>
        </p:nvSpPr>
        <p:spPr>
          <a:xfrm>
            <a:off x="4775828" y="2462918"/>
            <a:ext cx="2082674" cy="941842"/>
          </a:xfrm>
          <a:prstGeom prst="cloudCallout">
            <a:avLst>
              <a:gd name="adj1" fmla="val -45252"/>
              <a:gd name="adj2" fmla="val 70984"/>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050" dirty="0">
                <a:solidFill>
                  <a:schemeClr val="bg1"/>
                </a:solidFill>
              </a:rPr>
              <a:t>“Temporary setback. I’m a long-term investor.”</a:t>
            </a:r>
          </a:p>
        </p:txBody>
      </p:sp>
      <p:sp>
        <p:nvSpPr>
          <p:cNvPr id="43" name="Thought Bubble: Cloud 42">
            <a:extLst>
              <a:ext uri="{FF2B5EF4-FFF2-40B4-BE49-F238E27FC236}">
                <a16:creationId xmlns:a16="http://schemas.microsoft.com/office/drawing/2014/main" id="{314AC8FD-9567-4B71-9855-E774D125C758}"/>
              </a:ext>
            </a:extLst>
          </p:cNvPr>
          <p:cNvSpPr/>
          <p:nvPr/>
        </p:nvSpPr>
        <p:spPr>
          <a:xfrm>
            <a:off x="3180672" y="5701726"/>
            <a:ext cx="2082674" cy="941842"/>
          </a:xfrm>
          <a:prstGeom prst="cloudCallout">
            <a:avLst>
              <a:gd name="adj1" fmla="val 55128"/>
              <a:gd name="adj2" fmla="val -70708"/>
            </a:avLst>
          </a:prstGeom>
          <a:solidFill>
            <a:srgbClr val="FF3300">
              <a:alpha val="45882"/>
            </a:srgbClr>
          </a:solidFill>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050" dirty="0">
                <a:solidFill>
                  <a:schemeClr val="bg1"/>
                </a:solidFill>
              </a:rPr>
              <a:t>“Maybe the markets just aren’t for me.”</a:t>
            </a:r>
          </a:p>
        </p:txBody>
      </p:sp>
      <p:cxnSp>
        <p:nvCxnSpPr>
          <p:cNvPr id="47" name="Straight Connector 46">
            <a:extLst>
              <a:ext uri="{FF2B5EF4-FFF2-40B4-BE49-F238E27FC236}">
                <a16:creationId xmlns:a16="http://schemas.microsoft.com/office/drawing/2014/main" id="{6C350605-0582-451C-AC06-588C9BD9B205}"/>
              </a:ext>
            </a:extLst>
          </p:cNvPr>
          <p:cNvCxnSpPr/>
          <p:nvPr/>
        </p:nvCxnSpPr>
        <p:spPr>
          <a:xfrm>
            <a:off x="3561430" y="2963006"/>
            <a:ext cx="0" cy="175479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82CCDFB-0134-40CE-BAC7-58970580A32C}"/>
              </a:ext>
            </a:extLst>
          </p:cNvPr>
          <p:cNvCxnSpPr>
            <a:cxnSpLocks/>
          </p:cNvCxnSpPr>
          <p:nvPr/>
        </p:nvCxnSpPr>
        <p:spPr>
          <a:xfrm>
            <a:off x="4572000" y="3140878"/>
            <a:ext cx="0" cy="159779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7741A8AD-3678-45E4-BE03-76FB72B47C2C}"/>
              </a:ext>
            </a:extLst>
          </p:cNvPr>
          <p:cNvSpPr txBox="1"/>
          <p:nvPr/>
        </p:nvSpPr>
        <p:spPr>
          <a:xfrm>
            <a:off x="3923172" y="4544441"/>
            <a:ext cx="519831" cy="276999"/>
          </a:xfrm>
          <a:prstGeom prst="rect">
            <a:avLst/>
          </a:prstGeom>
          <a:noFill/>
        </p:spPr>
        <p:txBody>
          <a:bodyPr wrap="square" rtlCol="0">
            <a:spAutoFit/>
          </a:bodyPr>
          <a:lstStyle/>
          <a:p>
            <a:pPr algn="ctr"/>
            <a:r>
              <a:rPr lang="en-US" sz="1200" dirty="0">
                <a:solidFill>
                  <a:srgbClr val="FF0000"/>
                </a:solidFill>
              </a:rPr>
              <a:t>2020</a:t>
            </a:r>
            <a:endParaRPr lang="en-US" dirty="0">
              <a:solidFill>
                <a:srgbClr val="FF0000"/>
              </a:solidFill>
            </a:endParaRPr>
          </a:p>
        </p:txBody>
      </p:sp>
      <p:cxnSp>
        <p:nvCxnSpPr>
          <p:cNvPr id="52" name="Straight Arrow Connector 51">
            <a:extLst>
              <a:ext uri="{FF2B5EF4-FFF2-40B4-BE49-F238E27FC236}">
                <a16:creationId xmlns:a16="http://schemas.microsoft.com/office/drawing/2014/main" id="{DC41089E-C5D1-4DC6-8B4C-68AB9D5A8BD9}"/>
              </a:ext>
            </a:extLst>
          </p:cNvPr>
          <p:cNvCxnSpPr/>
          <p:nvPr/>
        </p:nvCxnSpPr>
        <p:spPr>
          <a:xfrm>
            <a:off x="3867317" y="4514821"/>
            <a:ext cx="647251"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CBD54AA-68A1-46E1-9748-643CF20249B6}"/>
              </a:ext>
            </a:extLst>
          </p:cNvPr>
          <p:cNvCxnSpPr>
            <a:cxnSpLocks/>
          </p:cNvCxnSpPr>
          <p:nvPr/>
        </p:nvCxnSpPr>
        <p:spPr>
          <a:xfrm>
            <a:off x="1849676" y="3085793"/>
            <a:ext cx="0" cy="15891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28D64DC-1954-4235-942F-B06630DE63A7}"/>
              </a:ext>
            </a:extLst>
          </p:cNvPr>
          <p:cNvCxnSpPr/>
          <p:nvPr/>
        </p:nvCxnSpPr>
        <p:spPr>
          <a:xfrm>
            <a:off x="2531516" y="2901730"/>
            <a:ext cx="0" cy="175479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D43CAC9A-6A31-4044-8F0F-72754A8257B4}"/>
              </a:ext>
            </a:extLst>
          </p:cNvPr>
          <p:cNvSpPr txBox="1"/>
          <p:nvPr/>
        </p:nvSpPr>
        <p:spPr>
          <a:xfrm>
            <a:off x="1896426" y="4370429"/>
            <a:ext cx="583921" cy="276999"/>
          </a:xfrm>
          <a:prstGeom prst="rect">
            <a:avLst/>
          </a:prstGeom>
          <a:noFill/>
        </p:spPr>
        <p:txBody>
          <a:bodyPr wrap="square" rtlCol="0">
            <a:spAutoFit/>
          </a:bodyPr>
          <a:lstStyle/>
          <a:p>
            <a:pPr algn="ctr"/>
            <a:r>
              <a:rPr lang="en-US" sz="1200" dirty="0">
                <a:solidFill>
                  <a:srgbClr val="FF0000"/>
                </a:solidFill>
              </a:rPr>
              <a:t>2021</a:t>
            </a:r>
            <a:endParaRPr lang="en-US" dirty="0">
              <a:solidFill>
                <a:srgbClr val="FF0000"/>
              </a:solidFill>
            </a:endParaRPr>
          </a:p>
        </p:txBody>
      </p:sp>
      <p:cxnSp>
        <p:nvCxnSpPr>
          <p:cNvPr id="58" name="Straight Arrow Connector 57">
            <a:extLst>
              <a:ext uri="{FF2B5EF4-FFF2-40B4-BE49-F238E27FC236}">
                <a16:creationId xmlns:a16="http://schemas.microsoft.com/office/drawing/2014/main" id="{4E78ECD7-C740-4B11-A28F-DC2174E830A9}"/>
              </a:ext>
            </a:extLst>
          </p:cNvPr>
          <p:cNvCxnSpPr>
            <a:cxnSpLocks/>
          </p:cNvCxnSpPr>
          <p:nvPr/>
        </p:nvCxnSpPr>
        <p:spPr>
          <a:xfrm>
            <a:off x="1890528" y="4345776"/>
            <a:ext cx="589819"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4" name="Arrow: Curved Up 63">
            <a:extLst>
              <a:ext uri="{FF2B5EF4-FFF2-40B4-BE49-F238E27FC236}">
                <a16:creationId xmlns:a16="http://schemas.microsoft.com/office/drawing/2014/main" id="{7CDC4D39-757B-44CB-8DAE-09ADCD9FA2A3}"/>
              </a:ext>
            </a:extLst>
          </p:cNvPr>
          <p:cNvSpPr/>
          <p:nvPr/>
        </p:nvSpPr>
        <p:spPr>
          <a:xfrm>
            <a:off x="1961694" y="4853329"/>
            <a:ext cx="1391155" cy="345908"/>
          </a:xfrm>
          <a:prstGeom prst="curvedUpArrow">
            <a:avLst>
              <a:gd name="adj1" fmla="val 25000"/>
              <a:gd name="adj2" fmla="val 73553"/>
              <a:gd name="adj3" fmla="val 400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TextBox 64">
            <a:extLst>
              <a:ext uri="{FF2B5EF4-FFF2-40B4-BE49-F238E27FC236}">
                <a16:creationId xmlns:a16="http://schemas.microsoft.com/office/drawing/2014/main" id="{C828D5B7-A86F-429C-A4C0-B2B655D66EEE}"/>
              </a:ext>
            </a:extLst>
          </p:cNvPr>
          <p:cNvSpPr txBox="1"/>
          <p:nvPr/>
        </p:nvSpPr>
        <p:spPr>
          <a:xfrm>
            <a:off x="1345261" y="5250609"/>
            <a:ext cx="2564920" cy="646331"/>
          </a:xfrm>
          <a:prstGeom prst="rect">
            <a:avLst/>
          </a:prstGeom>
          <a:noFill/>
        </p:spPr>
        <p:txBody>
          <a:bodyPr wrap="square" rtlCol="0">
            <a:spAutoFit/>
          </a:bodyPr>
          <a:lstStyle/>
          <a:p>
            <a:pPr algn="ctr"/>
            <a:r>
              <a:rPr lang="en-US" dirty="0">
                <a:solidFill>
                  <a:schemeClr val="accent1">
                    <a:lumMod val="75000"/>
                  </a:schemeClr>
                </a:solidFill>
              </a:rPr>
              <a:t>How times have changed!</a:t>
            </a:r>
          </a:p>
        </p:txBody>
      </p:sp>
      <p:sp>
        <p:nvSpPr>
          <p:cNvPr id="55" name="Title 1">
            <a:extLst>
              <a:ext uri="{FF2B5EF4-FFF2-40B4-BE49-F238E27FC236}">
                <a16:creationId xmlns:a16="http://schemas.microsoft.com/office/drawing/2014/main" id="{06E26F01-A947-46DA-B9B3-7F299343E1CB}"/>
              </a:ext>
            </a:extLst>
          </p:cNvPr>
          <p:cNvSpPr txBox="1">
            <a:spLocks/>
          </p:cNvSpPr>
          <p:nvPr/>
        </p:nvSpPr>
        <p:spPr>
          <a:xfrm>
            <a:off x="513568" y="730264"/>
            <a:ext cx="7339810" cy="1080938"/>
          </a:xfrm>
          <a:prstGeom prst="rect">
            <a:avLst/>
          </a:prstGeom>
        </p:spPr>
        <p:txBody>
          <a:bodyPr vert="horz" lIns="91440" tIns="45720" rIns="91440" bIns="45720" rtlCol="0" anchor="ctr">
            <a:normAutofit/>
          </a:bodyPr>
          <a:lstStyle>
            <a:lvl1pPr algn="l" defTabSz="685783" rtl="0" eaLnBrk="1" latinLnBrk="0" hangingPunct="1">
              <a:lnSpc>
                <a:spcPct val="90000"/>
              </a:lnSpc>
              <a:spcBef>
                <a:spcPct val="0"/>
              </a:spcBef>
              <a:buNone/>
              <a:defRPr sz="2700" kern="1200">
                <a:solidFill>
                  <a:schemeClr val="tx1"/>
                </a:solidFill>
                <a:latin typeface="+mj-lt"/>
                <a:ea typeface="+mj-ea"/>
                <a:cs typeface="+mj-cs"/>
              </a:defRPr>
            </a:lvl1pPr>
          </a:lstStyle>
          <a:p>
            <a:r>
              <a:rPr lang="en-US" sz="3200" dirty="0"/>
              <a:t>5. Understanding the Real Estate Cycle</a:t>
            </a:r>
          </a:p>
        </p:txBody>
      </p:sp>
      <p:cxnSp>
        <p:nvCxnSpPr>
          <p:cNvPr id="56" name="Straight Connector 55">
            <a:extLst>
              <a:ext uri="{FF2B5EF4-FFF2-40B4-BE49-F238E27FC236}">
                <a16:creationId xmlns:a16="http://schemas.microsoft.com/office/drawing/2014/main" id="{F7B160AF-62E0-E328-51EC-720B2EF6CB32}"/>
              </a:ext>
            </a:extLst>
          </p:cNvPr>
          <p:cNvCxnSpPr/>
          <p:nvPr/>
        </p:nvCxnSpPr>
        <p:spPr>
          <a:xfrm>
            <a:off x="2884453" y="2949160"/>
            <a:ext cx="0" cy="175479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4DD03CC1-1571-6A88-34D6-FEE121F09C6F}"/>
              </a:ext>
            </a:extLst>
          </p:cNvPr>
          <p:cNvSpPr txBox="1"/>
          <p:nvPr/>
        </p:nvSpPr>
        <p:spPr>
          <a:xfrm>
            <a:off x="2926274" y="4442144"/>
            <a:ext cx="583921" cy="276999"/>
          </a:xfrm>
          <a:prstGeom prst="rect">
            <a:avLst/>
          </a:prstGeom>
          <a:noFill/>
        </p:spPr>
        <p:txBody>
          <a:bodyPr wrap="square" rtlCol="0">
            <a:spAutoFit/>
          </a:bodyPr>
          <a:lstStyle/>
          <a:p>
            <a:pPr algn="ctr"/>
            <a:r>
              <a:rPr lang="en-US" sz="1200" dirty="0">
                <a:solidFill>
                  <a:srgbClr val="FF0000"/>
                </a:solidFill>
              </a:rPr>
              <a:t>2022</a:t>
            </a:r>
            <a:endParaRPr lang="en-US" dirty="0">
              <a:solidFill>
                <a:srgbClr val="FF0000"/>
              </a:solidFill>
            </a:endParaRPr>
          </a:p>
        </p:txBody>
      </p:sp>
      <p:cxnSp>
        <p:nvCxnSpPr>
          <p:cNvPr id="60" name="Straight Arrow Connector 59">
            <a:extLst>
              <a:ext uri="{FF2B5EF4-FFF2-40B4-BE49-F238E27FC236}">
                <a16:creationId xmlns:a16="http://schemas.microsoft.com/office/drawing/2014/main" id="{40027BF8-0756-3DEF-3065-1764C1E94651}"/>
              </a:ext>
            </a:extLst>
          </p:cNvPr>
          <p:cNvCxnSpPr>
            <a:cxnSpLocks/>
          </p:cNvCxnSpPr>
          <p:nvPr/>
        </p:nvCxnSpPr>
        <p:spPr>
          <a:xfrm>
            <a:off x="2924216" y="4449739"/>
            <a:ext cx="589819"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16A8EFA-1031-5563-49A6-B2A047CBCA03}"/>
              </a:ext>
            </a:extLst>
          </p:cNvPr>
          <p:cNvCxnSpPr/>
          <p:nvPr/>
        </p:nvCxnSpPr>
        <p:spPr>
          <a:xfrm>
            <a:off x="3823971" y="2982297"/>
            <a:ext cx="0" cy="175479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050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5C36F-9017-4F0D-92C3-270150D03CE2}"/>
              </a:ext>
            </a:extLst>
          </p:cNvPr>
          <p:cNvSpPr>
            <a:spLocks noGrp="1"/>
          </p:cNvSpPr>
          <p:nvPr>
            <p:ph type="title"/>
          </p:nvPr>
        </p:nvSpPr>
        <p:spPr/>
        <p:txBody>
          <a:bodyPr>
            <a:normAutofit/>
          </a:bodyPr>
          <a:lstStyle/>
          <a:p>
            <a:r>
              <a:rPr lang="en-US" sz="4000" dirty="0"/>
              <a:t>It’s Been a Long Run</a:t>
            </a:r>
          </a:p>
        </p:txBody>
      </p:sp>
      <p:pic>
        <p:nvPicPr>
          <p:cNvPr id="4" name="Picture 2" descr="Related image">
            <a:extLst>
              <a:ext uri="{FF2B5EF4-FFF2-40B4-BE49-F238E27FC236}">
                <a16:creationId xmlns:a16="http://schemas.microsoft.com/office/drawing/2014/main" id="{B59AE6FA-CE59-45AE-BBB2-CF3D6BA069C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12000" contrast="15000"/>
                    </a14:imgEffect>
                  </a14:imgLayer>
                </a14:imgProps>
              </a:ext>
              <a:ext uri="{28A0092B-C50C-407E-A947-70E740481C1C}">
                <a14:useLocalDpi xmlns:a14="http://schemas.microsoft.com/office/drawing/2010/main" val="0"/>
              </a:ext>
            </a:extLst>
          </a:blip>
          <a:srcRect t="5836" r="17571"/>
          <a:stretch/>
        </p:blipFill>
        <p:spPr bwMode="auto">
          <a:xfrm>
            <a:off x="406722" y="2533142"/>
            <a:ext cx="4083858" cy="348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Airbag Is Approved, but Ski Racers Are Largely Shunning It for Now - The  New York Times">
            <a:extLst>
              <a:ext uri="{FF2B5EF4-FFF2-40B4-BE49-F238E27FC236}">
                <a16:creationId xmlns:a16="http://schemas.microsoft.com/office/drawing/2014/main" id="{FFE392D5-75B3-5A6D-6DD0-6DA0B6C71FC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908" r="11578"/>
          <a:stretch/>
        </p:blipFill>
        <p:spPr bwMode="auto">
          <a:xfrm>
            <a:off x="4590792" y="2542398"/>
            <a:ext cx="4215006" cy="3470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738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5C36F-9017-4F0D-92C3-270150D03CE2}"/>
              </a:ext>
            </a:extLst>
          </p:cNvPr>
          <p:cNvSpPr>
            <a:spLocks noGrp="1"/>
          </p:cNvSpPr>
          <p:nvPr>
            <p:ph type="title"/>
          </p:nvPr>
        </p:nvSpPr>
        <p:spPr/>
        <p:txBody>
          <a:bodyPr>
            <a:normAutofit/>
          </a:bodyPr>
          <a:lstStyle/>
          <a:p>
            <a:r>
              <a:rPr lang="en-US" sz="4000" dirty="0"/>
              <a:t>Tax Strategies</a:t>
            </a:r>
          </a:p>
        </p:txBody>
      </p:sp>
      <p:graphicFrame>
        <p:nvGraphicFramePr>
          <p:cNvPr id="3" name="Table 4">
            <a:extLst>
              <a:ext uri="{FF2B5EF4-FFF2-40B4-BE49-F238E27FC236}">
                <a16:creationId xmlns:a16="http://schemas.microsoft.com/office/drawing/2014/main" id="{DBE78D4A-594F-5ECE-A038-910A1D491C1E}"/>
              </a:ext>
            </a:extLst>
          </p:cNvPr>
          <p:cNvGraphicFramePr>
            <a:graphicFrameLocks noGrp="1"/>
          </p:cNvGraphicFramePr>
          <p:nvPr>
            <p:extLst>
              <p:ext uri="{D42A27DB-BD31-4B8C-83A1-F6EECF244321}">
                <p14:modId xmlns:p14="http://schemas.microsoft.com/office/powerpoint/2010/main" val="1060807197"/>
              </p:ext>
            </p:extLst>
          </p:nvPr>
        </p:nvGraphicFramePr>
        <p:xfrm>
          <a:off x="448250" y="2071178"/>
          <a:ext cx="8323791" cy="1198880"/>
        </p:xfrm>
        <a:graphic>
          <a:graphicData uri="http://schemas.openxmlformats.org/drawingml/2006/table">
            <a:tbl>
              <a:tblPr firstRow="1" bandRow="1">
                <a:tableStyleId>{5C22544A-7EE6-4342-B048-85BDC9FD1C3A}</a:tableStyleId>
              </a:tblPr>
              <a:tblGrid>
                <a:gridCol w="8323791">
                  <a:extLst>
                    <a:ext uri="{9D8B030D-6E8A-4147-A177-3AD203B41FA5}">
                      <a16:colId xmlns:a16="http://schemas.microsoft.com/office/drawing/2014/main" val="1566810139"/>
                    </a:ext>
                  </a:extLst>
                </a:gridCol>
              </a:tblGrid>
              <a:tr h="370840">
                <a:tc>
                  <a:txBody>
                    <a:bodyPr/>
                    <a:lstStyle/>
                    <a:p>
                      <a:r>
                        <a:rPr lang="en-US" sz="1400" dirty="0"/>
                        <a:t>1031 Exchange</a:t>
                      </a:r>
                    </a:p>
                  </a:txBody>
                  <a:tcPr/>
                </a:tc>
                <a:extLst>
                  <a:ext uri="{0D108BD9-81ED-4DB2-BD59-A6C34878D82A}">
                    <a16:rowId xmlns:a16="http://schemas.microsoft.com/office/drawing/2014/main" val="2685582875"/>
                  </a:ext>
                </a:extLst>
              </a:tr>
              <a:tr h="370840">
                <a:tc>
                  <a:txBody>
                    <a:bodyPr/>
                    <a:lstStyle/>
                    <a:p>
                      <a:r>
                        <a:rPr lang="en-US" sz="1200" b="1" kern="1200" dirty="0">
                          <a:solidFill>
                            <a:schemeClr val="dk1"/>
                          </a:solidFill>
                          <a:effectLst/>
                          <a:latin typeface="+mn-lt"/>
                          <a:ea typeface="+mn-ea"/>
                          <a:cs typeface="+mn-cs"/>
                        </a:rPr>
                        <a:t>What:  </a:t>
                      </a:r>
                      <a:r>
                        <a:rPr lang="en-US" sz="1200" b="0" kern="1200" dirty="0">
                          <a:solidFill>
                            <a:schemeClr val="dk1"/>
                          </a:solidFill>
                          <a:effectLst/>
                          <a:latin typeface="+mn-lt"/>
                          <a:ea typeface="+mn-ea"/>
                          <a:cs typeface="+mn-cs"/>
                        </a:rPr>
                        <a:t>Tax deferred </a:t>
                      </a:r>
                      <a:r>
                        <a:rPr lang="en-US" sz="1200" kern="1200" dirty="0">
                          <a:solidFill>
                            <a:schemeClr val="dk1"/>
                          </a:solidFill>
                          <a:effectLst/>
                          <a:latin typeface="+mn-lt"/>
                          <a:ea typeface="+mn-ea"/>
                          <a:cs typeface="+mn-cs"/>
                        </a:rPr>
                        <a:t>transaction where seller transfers Net Sales Proceeds (NSP) of relinquished property into one or several replacement properties of like kind nature</a:t>
                      </a:r>
                      <a:endParaRPr lang="en-US" sz="1200" dirty="0"/>
                    </a:p>
                  </a:txBody>
                  <a:tcPr/>
                </a:tc>
                <a:extLst>
                  <a:ext uri="{0D108BD9-81ED-4DB2-BD59-A6C34878D82A}">
                    <a16:rowId xmlns:a16="http://schemas.microsoft.com/office/drawing/2014/main" val="3953529341"/>
                  </a:ext>
                </a:extLst>
              </a:tr>
              <a:tr h="370840">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effectLst/>
                          <a:latin typeface="+mn-lt"/>
                          <a:ea typeface="+mn-ea"/>
                          <a:cs typeface="+mn-cs"/>
                        </a:rPr>
                        <a:t>Why: </a:t>
                      </a:r>
                      <a:r>
                        <a:rPr lang="en-US" sz="1200" kern="1200" dirty="0">
                          <a:solidFill>
                            <a:schemeClr val="dk1"/>
                          </a:solidFill>
                          <a:effectLst/>
                          <a:latin typeface="+mn-lt"/>
                          <a:ea typeface="+mn-ea"/>
                          <a:cs typeface="+mn-cs"/>
                        </a:rPr>
                        <a:t>For investors seeking to defer Capital Gains taxes and Depreciation Recapture taxes of relinquished property. </a:t>
                      </a:r>
                    </a:p>
                  </a:txBody>
                  <a:tcPr/>
                </a:tc>
                <a:extLst>
                  <a:ext uri="{0D108BD9-81ED-4DB2-BD59-A6C34878D82A}">
                    <a16:rowId xmlns:a16="http://schemas.microsoft.com/office/drawing/2014/main" val="2994417628"/>
                  </a:ext>
                </a:extLst>
              </a:tr>
            </a:tbl>
          </a:graphicData>
        </a:graphic>
      </p:graphicFrame>
      <p:graphicFrame>
        <p:nvGraphicFramePr>
          <p:cNvPr id="6" name="Table 4">
            <a:extLst>
              <a:ext uri="{FF2B5EF4-FFF2-40B4-BE49-F238E27FC236}">
                <a16:creationId xmlns:a16="http://schemas.microsoft.com/office/drawing/2014/main" id="{C7EC71A6-022B-6210-EF2B-1CFDB6BCEB57}"/>
              </a:ext>
            </a:extLst>
          </p:cNvPr>
          <p:cNvGraphicFramePr>
            <a:graphicFrameLocks noGrp="1"/>
          </p:cNvGraphicFramePr>
          <p:nvPr>
            <p:extLst>
              <p:ext uri="{D42A27DB-BD31-4B8C-83A1-F6EECF244321}">
                <p14:modId xmlns:p14="http://schemas.microsoft.com/office/powerpoint/2010/main" val="4251616631"/>
              </p:ext>
            </p:extLst>
          </p:nvPr>
        </p:nvGraphicFramePr>
        <p:xfrm>
          <a:off x="448251" y="3316215"/>
          <a:ext cx="8323790" cy="1285240"/>
        </p:xfrm>
        <a:graphic>
          <a:graphicData uri="http://schemas.openxmlformats.org/drawingml/2006/table">
            <a:tbl>
              <a:tblPr firstRow="1" bandRow="1">
                <a:tableStyleId>{5C22544A-7EE6-4342-B048-85BDC9FD1C3A}</a:tableStyleId>
              </a:tblPr>
              <a:tblGrid>
                <a:gridCol w="8323790">
                  <a:extLst>
                    <a:ext uri="{9D8B030D-6E8A-4147-A177-3AD203B41FA5}">
                      <a16:colId xmlns:a16="http://schemas.microsoft.com/office/drawing/2014/main" val="1566810139"/>
                    </a:ext>
                  </a:extLst>
                </a:gridCol>
              </a:tblGrid>
              <a:tr h="370840">
                <a:tc>
                  <a:txBody>
                    <a:bodyPr/>
                    <a:lstStyle/>
                    <a:p>
                      <a:r>
                        <a:rPr lang="en-US" sz="1400" dirty="0"/>
                        <a:t>721 Exchange</a:t>
                      </a:r>
                    </a:p>
                  </a:txBody>
                  <a:tcPr/>
                </a:tc>
                <a:extLst>
                  <a:ext uri="{0D108BD9-81ED-4DB2-BD59-A6C34878D82A}">
                    <a16:rowId xmlns:a16="http://schemas.microsoft.com/office/drawing/2014/main" val="2685582875"/>
                  </a:ext>
                </a:extLst>
              </a:tr>
              <a:tr h="370840">
                <a:tc>
                  <a:txBody>
                    <a:bodyPr/>
                    <a:lstStyle/>
                    <a:p>
                      <a:r>
                        <a:rPr lang="en-US" sz="1200" b="1" kern="1200" dirty="0">
                          <a:solidFill>
                            <a:schemeClr val="dk1"/>
                          </a:solidFill>
                          <a:effectLst/>
                          <a:latin typeface="+mn-lt"/>
                          <a:ea typeface="+mn-ea"/>
                          <a:cs typeface="+mn-cs"/>
                        </a:rPr>
                        <a:t>What</a:t>
                      </a:r>
                      <a:r>
                        <a:rPr lang="en-US" sz="1200" kern="1200" dirty="0">
                          <a:solidFill>
                            <a:schemeClr val="dk1"/>
                          </a:solidFill>
                          <a:effectLst/>
                          <a:latin typeface="+mn-lt"/>
                          <a:ea typeface="+mn-ea"/>
                          <a:cs typeface="+mn-cs"/>
                        </a:rPr>
                        <a:t>: A tax deferment strategy in which sellers can transfer property to an umbrella partnership in exchange for partnership units.  The umbrella partnership is a subsidiary of the public REIT.</a:t>
                      </a:r>
                      <a:endParaRPr lang="en-US" sz="1200" dirty="0"/>
                    </a:p>
                  </a:txBody>
                  <a:tcPr/>
                </a:tc>
                <a:extLst>
                  <a:ext uri="{0D108BD9-81ED-4DB2-BD59-A6C34878D82A}">
                    <a16:rowId xmlns:a16="http://schemas.microsoft.com/office/drawing/2014/main" val="3953529341"/>
                  </a:ext>
                </a:extLst>
              </a:tr>
              <a:tr h="370840">
                <a:tc>
                  <a:txBody>
                    <a:bodyPr/>
                    <a:lstStyle/>
                    <a:p>
                      <a:r>
                        <a:rPr lang="en-US" sz="1200" b="1" kern="1200" dirty="0">
                          <a:solidFill>
                            <a:schemeClr val="dk1"/>
                          </a:solidFill>
                          <a:effectLst/>
                          <a:latin typeface="+mn-lt"/>
                          <a:ea typeface="+mn-ea"/>
                          <a:cs typeface="+mn-cs"/>
                        </a:rPr>
                        <a:t>Why</a:t>
                      </a:r>
                      <a:r>
                        <a:rPr lang="en-US" sz="1200" kern="1200" dirty="0">
                          <a:solidFill>
                            <a:schemeClr val="dk1"/>
                          </a:solidFill>
                          <a:effectLst/>
                          <a:latin typeface="+mn-lt"/>
                          <a:ea typeface="+mn-ea"/>
                          <a:cs typeface="+mn-cs"/>
                        </a:rPr>
                        <a:t>: Capital Gains tax deferral, appreciation, depreciation tax shelter, debt pay down. Low stress, good return investment with reduced risk by diversification.</a:t>
                      </a:r>
                      <a:r>
                        <a:rPr lang="en-US" sz="1200" b="1" u="sng" kern="1200" dirty="0">
                          <a:solidFill>
                            <a:schemeClr val="dk1"/>
                          </a:solidFill>
                          <a:effectLst/>
                          <a:latin typeface="+mn-lt"/>
                          <a:ea typeface="+mn-ea"/>
                          <a:cs typeface="+mn-cs"/>
                        </a:rPr>
                        <a:t> </a:t>
                      </a:r>
                      <a:endParaRPr lang="en-US" sz="1200" kern="1200" dirty="0">
                        <a:solidFill>
                          <a:schemeClr val="dk1"/>
                        </a:solidFill>
                        <a:effectLst/>
                        <a:latin typeface="+mn-lt"/>
                        <a:ea typeface="+mn-ea"/>
                        <a:cs typeface="+mn-cs"/>
                      </a:endParaRPr>
                    </a:p>
                  </a:txBody>
                  <a:tcPr/>
                </a:tc>
                <a:extLst>
                  <a:ext uri="{0D108BD9-81ED-4DB2-BD59-A6C34878D82A}">
                    <a16:rowId xmlns:a16="http://schemas.microsoft.com/office/drawing/2014/main" val="2994417628"/>
                  </a:ext>
                </a:extLst>
              </a:tr>
            </a:tbl>
          </a:graphicData>
        </a:graphic>
      </p:graphicFrame>
      <p:graphicFrame>
        <p:nvGraphicFramePr>
          <p:cNvPr id="9" name="Table 4">
            <a:extLst>
              <a:ext uri="{FF2B5EF4-FFF2-40B4-BE49-F238E27FC236}">
                <a16:creationId xmlns:a16="http://schemas.microsoft.com/office/drawing/2014/main" id="{8A0D87F8-993E-EF77-41A5-C5389CF93400}"/>
              </a:ext>
            </a:extLst>
          </p:cNvPr>
          <p:cNvGraphicFramePr>
            <a:graphicFrameLocks noGrp="1"/>
          </p:cNvGraphicFramePr>
          <p:nvPr>
            <p:extLst>
              <p:ext uri="{D42A27DB-BD31-4B8C-83A1-F6EECF244321}">
                <p14:modId xmlns:p14="http://schemas.microsoft.com/office/powerpoint/2010/main" val="3676745695"/>
              </p:ext>
            </p:extLst>
          </p:nvPr>
        </p:nvGraphicFramePr>
        <p:xfrm>
          <a:off x="448250" y="4658502"/>
          <a:ext cx="8323789" cy="1651000"/>
        </p:xfrm>
        <a:graphic>
          <a:graphicData uri="http://schemas.openxmlformats.org/drawingml/2006/table">
            <a:tbl>
              <a:tblPr firstRow="1" bandRow="1">
                <a:tableStyleId>{5C22544A-7EE6-4342-B048-85BDC9FD1C3A}</a:tableStyleId>
              </a:tblPr>
              <a:tblGrid>
                <a:gridCol w="8323789">
                  <a:extLst>
                    <a:ext uri="{9D8B030D-6E8A-4147-A177-3AD203B41FA5}">
                      <a16:colId xmlns:a16="http://schemas.microsoft.com/office/drawing/2014/main" val="1566810139"/>
                    </a:ext>
                  </a:extLst>
                </a:gridCol>
              </a:tblGrid>
              <a:tr h="370840">
                <a:tc>
                  <a:txBody>
                    <a:bodyPr/>
                    <a:lstStyle/>
                    <a:p>
                      <a:r>
                        <a:rPr lang="en-US" sz="1400" dirty="0"/>
                        <a:t>Delaware Statutory Trust</a:t>
                      </a:r>
                    </a:p>
                  </a:txBody>
                  <a:tcPr/>
                </a:tc>
                <a:extLst>
                  <a:ext uri="{0D108BD9-81ED-4DB2-BD59-A6C34878D82A}">
                    <a16:rowId xmlns:a16="http://schemas.microsoft.com/office/drawing/2014/main" val="2685582875"/>
                  </a:ext>
                </a:extLst>
              </a:tr>
              <a:tr h="370840">
                <a:tc>
                  <a:txBody>
                    <a:bodyPr/>
                    <a:lstStyle/>
                    <a:p>
                      <a:r>
                        <a:rPr lang="en-US" sz="1200" b="1" kern="1200" dirty="0">
                          <a:solidFill>
                            <a:schemeClr val="dk1"/>
                          </a:solidFill>
                          <a:effectLst/>
                          <a:latin typeface="+mn-lt"/>
                          <a:ea typeface="+mn-ea"/>
                          <a:cs typeface="+mn-cs"/>
                        </a:rPr>
                        <a:t>What:</a:t>
                      </a:r>
                      <a:r>
                        <a:rPr lang="en-US" sz="1200" kern="1200" dirty="0">
                          <a:solidFill>
                            <a:schemeClr val="dk1"/>
                          </a:solidFill>
                          <a:effectLst/>
                          <a:latin typeface="+mn-lt"/>
                          <a:ea typeface="+mn-ea"/>
                          <a:cs typeface="+mn-cs"/>
                        </a:rPr>
                        <a:t> A Delaware Statutory Trust is a legal entity formed under Delaware law that allows investors to own undivided fractional ownership interests in professionally managed institutional grade real estate offerings around the United States. </a:t>
                      </a:r>
                      <a:endParaRPr lang="en-US" sz="1200" dirty="0"/>
                    </a:p>
                  </a:txBody>
                  <a:tcPr/>
                </a:tc>
                <a:extLst>
                  <a:ext uri="{0D108BD9-81ED-4DB2-BD59-A6C34878D82A}">
                    <a16:rowId xmlns:a16="http://schemas.microsoft.com/office/drawing/2014/main" val="3953529341"/>
                  </a:ext>
                </a:extLst>
              </a:tr>
              <a:tr h="370840">
                <a:tc>
                  <a:txBody>
                    <a:bodyPr/>
                    <a:lstStyle/>
                    <a:p>
                      <a:r>
                        <a:rPr lang="en-US" sz="1200" b="1" kern="1200" dirty="0">
                          <a:solidFill>
                            <a:schemeClr val="dk1"/>
                          </a:solidFill>
                          <a:effectLst/>
                          <a:latin typeface="+mn-lt"/>
                          <a:ea typeface="+mn-ea"/>
                          <a:cs typeface="+mn-cs"/>
                        </a:rPr>
                        <a:t>Why:</a:t>
                      </a:r>
                      <a:r>
                        <a:rPr lang="en-US" sz="1200" kern="1200" dirty="0">
                          <a:solidFill>
                            <a:schemeClr val="dk1"/>
                          </a:solidFill>
                          <a:effectLst/>
                          <a:latin typeface="+mn-lt"/>
                          <a:ea typeface="+mn-ea"/>
                          <a:cs typeface="+mn-cs"/>
                        </a:rPr>
                        <a:t> The IRS recognized DSTs as “replacement property” for 1031 exchange purposes. Thus, the purchase of an ownership interest in a DST is treated as a direct investment/interest in real estate.  A DST can offer investors highly tax-favored treatment in regard to monthly distributions due to the nature of the unit investment trust. </a:t>
                      </a:r>
                    </a:p>
                  </a:txBody>
                  <a:tcPr/>
                </a:tc>
                <a:extLst>
                  <a:ext uri="{0D108BD9-81ED-4DB2-BD59-A6C34878D82A}">
                    <a16:rowId xmlns:a16="http://schemas.microsoft.com/office/drawing/2014/main" val="2994417628"/>
                  </a:ext>
                </a:extLst>
              </a:tr>
            </a:tbl>
          </a:graphicData>
        </a:graphic>
      </p:graphicFrame>
      <p:sp>
        <p:nvSpPr>
          <p:cNvPr id="11" name="TextBox 10">
            <a:extLst>
              <a:ext uri="{FF2B5EF4-FFF2-40B4-BE49-F238E27FC236}">
                <a16:creationId xmlns:a16="http://schemas.microsoft.com/office/drawing/2014/main" id="{DEE21750-E2D6-41A1-A4ED-FDD53A8931F5}"/>
              </a:ext>
            </a:extLst>
          </p:cNvPr>
          <p:cNvSpPr txBox="1"/>
          <p:nvPr/>
        </p:nvSpPr>
        <p:spPr>
          <a:xfrm>
            <a:off x="107197" y="6363745"/>
            <a:ext cx="7517969" cy="481670"/>
          </a:xfrm>
          <a:prstGeom prst="rect">
            <a:avLst/>
          </a:prstGeom>
          <a:noFill/>
        </p:spPr>
        <p:txBody>
          <a:bodyPr wrap="square">
            <a:spAutoFit/>
          </a:bodyPr>
          <a:lstStyle/>
          <a:p>
            <a:pPr marL="0" marR="0">
              <a:lnSpc>
                <a:spcPct val="107000"/>
              </a:lnSpc>
              <a:spcBef>
                <a:spcPts val="0"/>
              </a:spcBef>
              <a:spcAft>
                <a:spcPts val="800"/>
              </a:spcAft>
            </a:pPr>
            <a:r>
              <a:rPr lang="en-US" sz="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This information contained herein is a general summary, is for informational purposes only and may not be relied upon for any purpose, including in connection with the purchase or sale of any security or property. Nothing contained herein should be construed as legal, business, tax or accounting advice. You should consult your own attorney, business advisor, tax advisor and accounting advisor as to legal, business, tax, accounting and related matters concerning any of the transactions described herein.</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2467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24193-9585-490F-8338-B74332B78F9F}"/>
              </a:ext>
            </a:extLst>
          </p:cNvPr>
          <p:cNvSpPr>
            <a:spLocks noGrp="1"/>
          </p:cNvSpPr>
          <p:nvPr>
            <p:ph type="title"/>
          </p:nvPr>
        </p:nvSpPr>
        <p:spPr/>
        <p:txBody>
          <a:bodyPr>
            <a:normAutofit fontScale="90000"/>
          </a:bodyPr>
          <a:lstStyle/>
          <a:p>
            <a:r>
              <a:rPr lang="en-US" sz="4000" dirty="0"/>
              <a:t>Market Predictions - Q3/Q4 2022</a:t>
            </a:r>
          </a:p>
        </p:txBody>
      </p:sp>
      <p:sp>
        <p:nvSpPr>
          <p:cNvPr id="7" name="Content Placeholder 2">
            <a:extLst>
              <a:ext uri="{FF2B5EF4-FFF2-40B4-BE49-F238E27FC236}">
                <a16:creationId xmlns:a16="http://schemas.microsoft.com/office/drawing/2014/main" id="{7EF1C571-17F9-4693-B830-EC9A7D736D2E}"/>
              </a:ext>
            </a:extLst>
          </p:cNvPr>
          <p:cNvSpPr>
            <a:spLocks noGrp="1"/>
          </p:cNvSpPr>
          <p:nvPr>
            <p:ph idx="1"/>
          </p:nvPr>
        </p:nvSpPr>
        <p:spPr>
          <a:xfrm>
            <a:off x="489559" y="2215888"/>
            <a:ext cx="4082441" cy="4514849"/>
          </a:xfrm>
        </p:spPr>
        <p:txBody>
          <a:bodyPr>
            <a:noAutofit/>
          </a:body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Self-storage NOI growth will increase, but at a slowe</a:t>
            </a: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r pace</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lending market will be fluid and aggressive – rates will rise slightly or flatten in Q3 &amp; Q4 2022</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Construction loans will become more available and aggressive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Physical occupancies will stabilize and start to flatten</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Rental rates will increase 10%-12%</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Transaction velocity will continue to be robust. One to five property deals will dominate the transaction market </a:t>
            </a:r>
          </a:p>
        </p:txBody>
      </p:sp>
      <p:sp>
        <p:nvSpPr>
          <p:cNvPr id="8" name="Content Placeholder 2">
            <a:extLst>
              <a:ext uri="{FF2B5EF4-FFF2-40B4-BE49-F238E27FC236}">
                <a16:creationId xmlns:a16="http://schemas.microsoft.com/office/drawing/2014/main" id="{C1D7801A-51EB-4E10-BE14-BFD98405377D}"/>
              </a:ext>
            </a:extLst>
          </p:cNvPr>
          <p:cNvSpPr txBox="1">
            <a:spLocks/>
          </p:cNvSpPr>
          <p:nvPr/>
        </p:nvSpPr>
        <p:spPr>
          <a:xfrm>
            <a:off x="4666531" y="2219629"/>
            <a:ext cx="4244994" cy="4514849"/>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Clr>
                <a:srgbClr val="0070C0"/>
              </a:buClr>
              <a:buFont typeface="Wingdings" panose="05000000000000000000" pitchFamily="2" charset="2"/>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0070C0"/>
              </a:buClr>
              <a:buSzPct val="85000"/>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kkurat" panose="02000503030000020004"/>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kkurat" panose="020005030300000200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Market fundamentals will remain strong but customer pricing fatigue will set in. ECRI will be moderate in 2023!</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Secondary markets will outperform on a % basis! And major MSAs will start to rebound!</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Cap rates for CORE major MSAs will remain low and suburban and secondary cap rates will rise 25-35 basis points.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Covid concerns will continue to fade away</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We will see several large private ownership groups explore going public. I believe we will see 1 or 2 new publicly traded REITS in the next 1-3 years.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Self-storage assets will continue to achieve CORE asset pricing</a:t>
            </a:r>
          </a:p>
          <a:p>
            <a:pPr marL="342900" indent="-342900">
              <a:buClr>
                <a:schemeClr val="tx2"/>
              </a:buClr>
              <a:buSzPct val="75000"/>
              <a:buFont typeface="Wingdings" panose="05000000000000000000" pitchFamily="2" charset="2"/>
              <a:buChar char="§"/>
            </a:pPr>
            <a:endParaRPr lang="en-US" dirty="0"/>
          </a:p>
        </p:txBody>
      </p:sp>
    </p:spTree>
    <p:extLst>
      <p:ext uri="{BB962C8B-B14F-4D97-AF65-F5344CB8AC3E}">
        <p14:creationId xmlns:p14="http://schemas.microsoft.com/office/powerpoint/2010/main" val="2564310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BA517-7F31-498F-9464-EC25ADED8FAC}"/>
              </a:ext>
            </a:extLst>
          </p:cNvPr>
          <p:cNvSpPr>
            <a:spLocks noGrp="1"/>
          </p:cNvSpPr>
          <p:nvPr>
            <p:ph type="title"/>
          </p:nvPr>
        </p:nvSpPr>
        <p:spPr/>
        <p:txBody>
          <a:bodyPr>
            <a:normAutofit/>
          </a:bodyPr>
          <a:lstStyle/>
          <a:p>
            <a:r>
              <a:rPr lang="en-US" sz="4000" dirty="0"/>
              <a:t>Questions?</a:t>
            </a:r>
          </a:p>
        </p:txBody>
      </p:sp>
      <p:sp>
        <p:nvSpPr>
          <p:cNvPr id="3" name="Content Placeholder 2">
            <a:extLst>
              <a:ext uri="{FF2B5EF4-FFF2-40B4-BE49-F238E27FC236}">
                <a16:creationId xmlns:a16="http://schemas.microsoft.com/office/drawing/2014/main" id="{D655F574-B6DC-45AA-97A2-6D34DC83380E}"/>
              </a:ext>
            </a:extLst>
          </p:cNvPr>
          <p:cNvSpPr>
            <a:spLocks noGrp="1"/>
          </p:cNvSpPr>
          <p:nvPr>
            <p:ph idx="1"/>
          </p:nvPr>
        </p:nvSpPr>
        <p:spPr/>
        <p:txBody>
          <a:bodyPr/>
          <a:lstStyle/>
          <a:p>
            <a:pPr marL="0" indent="0">
              <a:buNone/>
            </a:pPr>
            <a:r>
              <a:rPr lang="en-US" sz="2800" dirty="0">
                <a:solidFill>
                  <a:schemeClr val="bg1"/>
                </a:solidFill>
              </a:rPr>
              <a:t>Ben Vestal</a:t>
            </a:r>
          </a:p>
          <a:p>
            <a:pPr marL="0" indent="0">
              <a:buNone/>
            </a:pPr>
            <a:r>
              <a:rPr lang="en-US" sz="2800" dirty="0">
                <a:solidFill>
                  <a:schemeClr val="bg1"/>
                </a:solidFill>
              </a:rPr>
              <a:t>President &amp; CEO</a:t>
            </a:r>
          </a:p>
          <a:p>
            <a:pPr marL="0" indent="0">
              <a:buNone/>
            </a:pPr>
            <a:r>
              <a:rPr lang="en-US" sz="2800" dirty="0">
                <a:solidFill>
                  <a:schemeClr val="bg1"/>
                </a:solidFill>
              </a:rPr>
              <a:t>Argus Self Storage Advisors</a:t>
            </a:r>
          </a:p>
          <a:p>
            <a:pPr marL="0" indent="0">
              <a:buNone/>
            </a:pPr>
            <a:endParaRPr lang="en-US" sz="2800" dirty="0">
              <a:solidFill>
                <a:schemeClr val="bg1"/>
              </a:solidFill>
            </a:endParaRPr>
          </a:p>
          <a:p>
            <a:pPr marL="0" indent="0">
              <a:buNone/>
            </a:pPr>
            <a:r>
              <a:rPr lang="en-US" sz="2000" dirty="0">
                <a:solidFill>
                  <a:schemeClr val="bg1"/>
                </a:solidFill>
              </a:rPr>
              <a:t>303-317-6469</a:t>
            </a:r>
          </a:p>
          <a:p>
            <a:pPr marL="0" indent="0">
              <a:buNone/>
            </a:pPr>
            <a:r>
              <a:rPr lang="en-US" sz="2000" dirty="0">
                <a:solidFill>
                  <a:schemeClr val="bg1"/>
                </a:solidFill>
                <a:hlinkClick r:id="rId2">
                  <a:extLst>
                    <a:ext uri="{A12FA001-AC4F-418D-AE19-62706E023703}">
                      <ahyp:hlinkClr xmlns:ahyp="http://schemas.microsoft.com/office/drawing/2018/hyperlinkcolor" val="tx"/>
                    </a:ext>
                  </a:extLst>
                </a:hlinkClick>
              </a:rPr>
              <a:t>bvestal@argus-realestate.com</a:t>
            </a:r>
            <a:endParaRPr lang="en-US" sz="2000" dirty="0">
              <a:solidFill>
                <a:schemeClr val="bg1"/>
              </a:solidFill>
            </a:endParaRPr>
          </a:p>
          <a:p>
            <a:pPr marL="0" indent="0">
              <a:buNone/>
            </a:pPr>
            <a:r>
              <a:rPr lang="en-US" sz="2000" dirty="0">
                <a:solidFill>
                  <a:schemeClr val="bg1"/>
                </a:solidFill>
              </a:rPr>
              <a:t>www.argus-selfstorage.com</a:t>
            </a:r>
          </a:p>
          <a:p>
            <a:endParaRPr lang="en-US" dirty="0"/>
          </a:p>
        </p:txBody>
      </p:sp>
      <p:pic>
        <p:nvPicPr>
          <p:cNvPr id="9" name="Picture 8">
            <a:extLst>
              <a:ext uri="{FF2B5EF4-FFF2-40B4-BE49-F238E27FC236}">
                <a16:creationId xmlns:a16="http://schemas.microsoft.com/office/drawing/2014/main" id="{771C5C6B-636C-4FF9-8094-57414AB14DC2}"/>
              </a:ext>
            </a:extLst>
          </p:cNvPr>
          <p:cNvPicPr>
            <a:picLocks noChangeAspect="1"/>
          </p:cNvPicPr>
          <p:nvPr/>
        </p:nvPicPr>
        <p:blipFill rotWithShape="1">
          <a:blip r:embed="rId3">
            <a:extLst>
              <a:ext uri="{28A0092B-C50C-407E-A947-70E740481C1C}">
                <a14:useLocalDpi xmlns:a14="http://schemas.microsoft.com/office/drawing/2010/main" val="0"/>
              </a:ext>
            </a:extLst>
          </a:blip>
          <a:srcRect l="5217" t="9602" r="5258" b="11549"/>
          <a:stretch/>
        </p:blipFill>
        <p:spPr>
          <a:xfrm>
            <a:off x="5942798" y="2333403"/>
            <a:ext cx="1982804" cy="914401"/>
          </a:xfrm>
          <a:prstGeom prst="rect">
            <a:avLst/>
          </a:prstGeom>
        </p:spPr>
      </p:pic>
      <p:sp>
        <p:nvSpPr>
          <p:cNvPr id="10" name="TextBox 9">
            <a:extLst>
              <a:ext uri="{FF2B5EF4-FFF2-40B4-BE49-F238E27FC236}">
                <a16:creationId xmlns:a16="http://schemas.microsoft.com/office/drawing/2014/main" id="{C5395819-4756-48E8-944F-DAEFFE769FB1}"/>
              </a:ext>
            </a:extLst>
          </p:cNvPr>
          <p:cNvSpPr txBox="1"/>
          <p:nvPr/>
        </p:nvSpPr>
        <p:spPr>
          <a:xfrm>
            <a:off x="5494023" y="3244334"/>
            <a:ext cx="2880353" cy="369332"/>
          </a:xfrm>
          <a:prstGeom prst="rect">
            <a:avLst/>
          </a:prstGeom>
          <a:noFill/>
        </p:spPr>
        <p:txBody>
          <a:bodyPr wrap="square" rtlCol="0">
            <a:spAutoFit/>
          </a:bodyPr>
          <a:lstStyle/>
          <a:p>
            <a:pPr algn="ctr"/>
            <a:r>
              <a:rPr lang="en-US" cap="small" spc="100" dirty="0">
                <a:solidFill>
                  <a:schemeClr val="bg1"/>
                </a:solidFill>
                <a:latin typeface="Times New Roman" panose="02020603050405020304" pitchFamily="18" charset="0"/>
                <a:cs typeface="Times New Roman" panose="02020603050405020304" pitchFamily="18" charset="0"/>
              </a:rPr>
              <a:t>Self Storage Advisors</a:t>
            </a:r>
          </a:p>
        </p:txBody>
      </p:sp>
    </p:spTree>
    <p:extLst>
      <p:ext uri="{BB962C8B-B14F-4D97-AF65-F5344CB8AC3E}">
        <p14:creationId xmlns:p14="http://schemas.microsoft.com/office/powerpoint/2010/main" val="268518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5C36F-9017-4F0D-92C3-270150D03CE2}"/>
              </a:ext>
            </a:extLst>
          </p:cNvPr>
          <p:cNvSpPr>
            <a:spLocks noGrp="1"/>
          </p:cNvSpPr>
          <p:nvPr>
            <p:ph type="title"/>
          </p:nvPr>
        </p:nvSpPr>
        <p:spPr/>
        <p:txBody>
          <a:bodyPr>
            <a:normAutofit/>
          </a:bodyPr>
          <a:lstStyle/>
          <a:p>
            <a:r>
              <a:rPr lang="en-US" sz="4000" dirty="0"/>
              <a:t>Mid-Year Market Update</a:t>
            </a:r>
          </a:p>
        </p:txBody>
      </p:sp>
      <p:sp>
        <p:nvSpPr>
          <p:cNvPr id="3" name="Flowchart: Off-page Connector 2">
            <a:extLst>
              <a:ext uri="{FF2B5EF4-FFF2-40B4-BE49-F238E27FC236}">
                <a16:creationId xmlns:a16="http://schemas.microsoft.com/office/drawing/2014/main" id="{136B71D1-A82B-4DE7-9974-DCA9D9599735}"/>
              </a:ext>
            </a:extLst>
          </p:cNvPr>
          <p:cNvSpPr/>
          <p:nvPr/>
        </p:nvSpPr>
        <p:spPr>
          <a:xfrm rot="16200000">
            <a:off x="654487" y="2310883"/>
            <a:ext cx="483820" cy="549581"/>
          </a:xfrm>
          <a:prstGeom prst="flowChartOffpageConnector">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vert" rtlCol="0" anchor="ctr"/>
          <a:lstStyle/>
          <a:p>
            <a:pPr algn="ctr"/>
            <a:r>
              <a:rPr lang="en-US" sz="2400" dirty="0">
                <a:ln w="0"/>
                <a:solidFill>
                  <a:schemeClr val="tx1"/>
                </a:solidFill>
                <a:effectLst>
                  <a:outerShdw blurRad="38100" dist="19050" dir="2700000" algn="tl" rotWithShape="0">
                    <a:schemeClr val="dk1">
                      <a:alpha val="40000"/>
                    </a:schemeClr>
                  </a:outerShdw>
                </a:effectLst>
              </a:rPr>
              <a:t>1</a:t>
            </a:r>
          </a:p>
        </p:txBody>
      </p:sp>
      <p:sp>
        <p:nvSpPr>
          <p:cNvPr id="9" name="TextBox 8">
            <a:extLst>
              <a:ext uri="{FF2B5EF4-FFF2-40B4-BE49-F238E27FC236}">
                <a16:creationId xmlns:a16="http://schemas.microsoft.com/office/drawing/2014/main" id="{577C0A17-8EC9-4A95-9C75-9207FCFFF197}"/>
              </a:ext>
            </a:extLst>
          </p:cNvPr>
          <p:cNvSpPr txBox="1"/>
          <p:nvPr/>
        </p:nvSpPr>
        <p:spPr>
          <a:xfrm>
            <a:off x="1252603" y="2347064"/>
            <a:ext cx="6400800" cy="461665"/>
          </a:xfrm>
          <a:prstGeom prst="rect">
            <a:avLst/>
          </a:prstGeom>
          <a:noFill/>
        </p:spPr>
        <p:txBody>
          <a:bodyPr wrap="square" rtlCol="0">
            <a:spAutoFit/>
          </a:bodyPr>
          <a:lstStyle/>
          <a:p>
            <a:r>
              <a:rPr lang="en-US" sz="2400" b="1" dirty="0">
                <a:solidFill>
                  <a:schemeClr val="bg1"/>
                </a:solidFill>
              </a:rPr>
              <a:t>Market Fundamentals are Strong</a:t>
            </a:r>
          </a:p>
        </p:txBody>
      </p:sp>
    </p:spTree>
    <p:extLst>
      <p:ext uri="{BB962C8B-B14F-4D97-AF65-F5344CB8AC3E}">
        <p14:creationId xmlns:p14="http://schemas.microsoft.com/office/powerpoint/2010/main" val="3543617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92A68792-4DAC-4E7D-B8C6-467FA92FE74A}"/>
              </a:ext>
            </a:extLst>
          </p:cNvPr>
          <p:cNvGraphicFramePr>
            <a:graphicFrameLocks noGrp="1"/>
          </p:cNvGraphicFramePr>
          <p:nvPr>
            <p:ph idx="1"/>
            <p:extLst>
              <p:ext uri="{D42A27DB-BD31-4B8C-83A1-F6EECF244321}">
                <p14:modId xmlns:p14="http://schemas.microsoft.com/office/powerpoint/2010/main" val="223766735"/>
              </p:ext>
            </p:extLst>
          </p:nvPr>
        </p:nvGraphicFramePr>
        <p:xfrm>
          <a:off x="642982" y="2336800"/>
          <a:ext cx="7858035" cy="387421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256E9697-3C9B-489B-BDAE-E5332554054C}"/>
              </a:ext>
            </a:extLst>
          </p:cNvPr>
          <p:cNvSpPr txBox="1"/>
          <p:nvPr/>
        </p:nvSpPr>
        <p:spPr>
          <a:xfrm>
            <a:off x="642982" y="6211018"/>
            <a:ext cx="3199770" cy="261610"/>
          </a:xfrm>
          <a:prstGeom prst="rect">
            <a:avLst/>
          </a:prstGeom>
          <a:noFill/>
        </p:spPr>
        <p:txBody>
          <a:bodyPr wrap="square" rtlCol="0">
            <a:spAutoFit/>
          </a:bodyPr>
          <a:lstStyle/>
          <a:p>
            <a:r>
              <a:rPr lang="en-US" sz="1100" i="1" dirty="0">
                <a:solidFill>
                  <a:schemeClr val="bg1"/>
                </a:solidFill>
              </a:rPr>
              <a:t>Source: Self-Storage Almanac 2022</a:t>
            </a:r>
            <a:endParaRPr lang="en-US" i="1" dirty="0">
              <a:solidFill>
                <a:schemeClr val="bg1"/>
              </a:solidFill>
            </a:endParaRPr>
          </a:p>
        </p:txBody>
      </p:sp>
      <p:sp>
        <p:nvSpPr>
          <p:cNvPr id="8" name="Title 1">
            <a:extLst>
              <a:ext uri="{FF2B5EF4-FFF2-40B4-BE49-F238E27FC236}">
                <a16:creationId xmlns:a16="http://schemas.microsoft.com/office/drawing/2014/main" id="{C97E007E-A5AC-465E-988F-31D593CB78CC}"/>
              </a:ext>
            </a:extLst>
          </p:cNvPr>
          <p:cNvSpPr txBox="1">
            <a:spLocks/>
          </p:cNvSpPr>
          <p:nvPr/>
        </p:nvSpPr>
        <p:spPr>
          <a:xfrm>
            <a:off x="642982" y="730264"/>
            <a:ext cx="7210396" cy="1080938"/>
          </a:xfrm>
          <a:prstGeom prst="rect">
            <a:avLst/>
          </a:prstGeom>
        </p:spPr>
        <p:txBody>
          <a:bodyPr vert="horz" lIns="91440" tIns="45720" rIns="91440" bIns="45720" rtlCol="0" anchor="ctr">
            <a:normAutofit/>
          </a:bodyPr>
          <a:lstStyle>
            <a:lvl1pPr algn="l" defTabSz="685783" rtl="0" eaLnBrk="1" latinLnBrk="0" hangingPunct="1">
              <a:lnSpc>
                <a:spcPct val="90000"/>
              </a:lnSpc>
              <a:spcBef>
                <a:spcPct val="0"/>
              </a:spcBef>
              <a:buNone/>
              <a:defRPr sz="2700" kern="1200">
                <a:solidFill>
                  <a:schemeClr val="tx1"/>
                </a:solidFill>
                <a:latin typeface="+mj-lt"/>
                <a:ea typeface="+mj-ea"/>
                <a:cs typeface="+mj-cs"/>
              </a:defRPr>
            </a:lvl1pPr>
          </a:lstStyle>
          <a:p>
            <a:r>
              <a:rPr lang="en-US" sz="3200" dirty="0"/>
              <a:t>1. Market Fundamentals are Strong</a:t>
            </a:r>
          </a:p>
        </p:txBody>
      </p:sp>
    </p:spTree>
    <p:extLst>
      <p:ext uri="{BB962C8B-B14F-4D97-AF65-F5344CB8AC3E}">
        <p14:creationId xmlns:p14="http://schemas.microsoft.com/office/powerpoint/2010/main" val="333337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E5E6ADD9-43F9-E533-E399-B9C9B2A5E850}"/>
              </a:ext>
            </a:extLst>
          </p:cNvPr>
          <p:cNvPicPr>
            <a:picLocks noChangeAspect="1"/>
          </p:cNvPicPr>
          <p:nvPr/>
        </p:nvPicPr>
        <p:blipFill>
          <a:blip r:embed="rId2"/>
          <a:stretch>
            <a:fillRect/>
          </a:stretch>
        </p:blipFill>
        <p:spPr>
          <a:xfrm>
            <a:off x="3458530" y="4596743"/>
            <a:ext cx="2561759" cy="1790079"/>
          </a:xfrm>
          <a:prstGeom prst="rect">
            <a:avLst/>
          </a:prstGeom>
        </p:spPr>
      </p:pic>
      <p:pic>
        <p:nvPicPr>
          <p:cNvPr id="24" name="Picture 23">
            <a:extLst>
              <a:ext uri="{FF2B5EF4-FFF2-40B4-BE49-F238E27FC236}">
                <a16:creationId xmlns:a16="http://schemas.microsoft.com/office/drawing/2014/main" id="{7CEC67BA-539D-E65B-C64D-7DE2DA20C8AC}"/>
              </a:ext>
            </a:extLst>
          </p:cNvPr>
          <p:cNvPicPr>
            <a:picLocks noChangeAspect="1"/>
          </p:cNvPicPr>
          <p:nvPr/>
        </p:nvPicPr>
        <p:blipFill>
          <a:blip r:embed="rId3"/>
          <a:stretch>
            <a:fillRect/>
          </a:stretch>
        </p:blipFill>
        <p:spPr>
          <a:xfrm>
            <a:off x="757824" y="4618545"/>
            <a:ext cx="2561759" cy="1790079"/>
          </a:xfrm>
          <a:prstGeom prst="rect">
            <a:avLst/>
          </a:prstGeom>
        </p:spPr>
      </p:pic>
      <p:pic>
        <p:nvPicPr>
          <p:cNvPr id="19" name="Picture 18">
            <a:extLst>
              <a:ext uri="{FF2B5EF4-FFF2-40B4-BE49-F238E27FC236}">
                <a16:creationId xmlns:a16="http://schemas.microsoft.com/office/drawing/2014/main" id="{72E07191-A0B2-EDFE-8B36-8456DAAA9A4D}"/>
              </a:ext>
            </a:extLst>
          </p:cNvPr>
          <p:cNvPicPr>
            <a:picLocks noChangeAspect="1"/>
          </p:cNvPicPr>
          <p:nvPr/>
        </p:nvPicPr>
        <p:blipFill>
          <a:blip r:embed="rId4"/>
          <a:stretch>
            <a:fillRect/>
          </a:stretch>
        </p:blipFill>
        <p:spPr>
          <a:xfrm>
            <a:off x="6146708" y="2603402"/>
            <a:ext cx="2561760" cy="1823093"/>
          </a:xfrm>
          <a:prstGeom prst="rect">
            <a:avLst/>
          </a:prstGeom>
        </p:spPr>
      </p:pic>
      <p:pic>
        <p:nvPicPr>
          <p:cNvPr id="15" name="Picture 14">
            <a:extLst>
              <a:ext uri="{FF2B5EF4-FFF2-40B4-BE49-F238E27FC236}">
                <a16:creationId xmlns:a16="http://schemas.microsoft.com/office/drawing/2014/main" id="{6A3C31A6-F784-2CA9-DA1E-D3AEA92E022D}"/>
              </a:ext>
            </a:extLst>
          </p:cNvPr>
          <p:cNvPicPr>
            <a:picLocks noChangeAspect="1"/>
          </p:cNvPicPr>
          <p:nvPr/>
        </p:nvPicPr>
        <p:blipFill>
          <a:blip r:embed="rId5"/>
          <a:stretch>
            <a:fillRect/>
          </a:stretch>
        </p:blipFill>
        <p:spPr>
          <a:xfrm>
            <a:off x="3458531" y="2603402"/>
            <a:ext cx="2561760" cy="1823094"/>
          </a:xfrm>
          <a:prstGeom prst="rect">
            <a:avLst/>
          </a:prstGeom>
        </p:spPr>
      </p:pic>
      <p:pic>
        <p:nvPicPr>
          <p:cNvPr id="12" name="Picture 11">
            <a:extLst>
              <a:ext uri="{FF2B5EF4-FFF2-40B4-BE49-F238E27FC236}">
                <a16:creationId xmlns:a16="http://schemas.microsoft.com/office/drawing/2014/main" id="{4A33F255-FDCD-96FB-B126-0A7BA8E144D9}"/>
              </a:ext>
            </a:extLst>
          </p:cNvPr>
          <p:cNvPicPr>
            <a:picLocks noChangeAspect="1"/>
          </p:cNvPicPr>
          <p:nvPr/>
        </p:nvPicPr>
        <p:blipFill>
          <a:blip r:embed="rId6"/>
          <a:stretch>
            <a:fillRect/>
          </a:stretch>
        </p:blipFill>
        <p:spPr>
          <a:xfrm>
            <a:off x="757824" y="2628789"/>
            <a:ext cx="2561759" cy="1797706"/>
          </a:xfrm>
          <a:prstGeom prst="rect">
            <a:avLst/>
          </a:prstGeom>
        </p:spPr>
      </p:pic>
      <p:sp>
        <p:nvSpPr>
          <p:cNvPr id="8" name="Title 1">
            <a:extLst>
              <a:ext uri="{FF2B5EF4-FFF2-40B4-BE49-F238E27FC236}">
                <a16:creationId xmlns:a16="http://schemas.microsoft.com/office/drawing/2014/main" id="{C97E007E-A5AC-465E-988F-31D593CB78CC}"/>
              </a:ext>
            </a:extLst>
          </p:cNvPr>
          <p:cNvSpPr txBox="1">
            <a:spLocks/>
          </p:cNvSpPr>
          <p:nvPr/>
        </p:nvSpPr>
        <p:spPr>
          <a:xfrm>
            <a:off x="642982" y="730264"/>
            <a:ext cx="7210396" cy="1080938"/>
          </a:xfrm>
          <a:prstGeom prst="rect">
            <a:avLst/>
          </a:prstGeom>
        </p:spPr>
        <p:txBody>
          <a:bodyPr vert="horz" lIns="91440" tIns="45720" rIns="91440" bIns="45720" rtlCol="0" anchor="ctr">
            <a:normAutofit/>
          </a:bodyPr>
          <a:lstStyle>
            <a:lvl1pPr algn="l" defTabSz="685783" rtl="0" eaLnBrk="1" latinLnBrk="0" hangingPunct="1">
              <a:lnSpc>
                <a:spcPct val="90000"/>
              </a:lnSpc>
              <a:spcBef>
                <a:spcPct val="0"/>
              </a:spcBef>
              <a:buNone/>
              <a:defRPr sz="2700" kern="1200">
                <a:solidFill>
                  <a:schemeClr val="tx1"/>
                </a:solidFill>
                <a:latin typeface="+mj-lt"/>
                <a:ea typeface="+mj-ea"/>
                <a:cs typeface="+mj-cs"/>
              </a:defRPr>
            </a:lvl1pPr>
          </a:lstStyle>
          <a:p>
            <a:r>
              <a:rPr lang="en-US" sz="3200" dirty="0"/>
              <a:t>1. Market Fundamentals are Strong</a:t>
            </a:r>
          </a:p>
        </p:txBody>
      </p:sp>
      <p:sp>
        <p:nvSpPr>
          <p:cNvPr id="17" name="Content Placeholder 2">
            <a:extLst>
              <a:ext uri="{FF2B5EF4-FFF2-40B4-BE49-F238E27FC236}">
                <a16:creationId xmlns:a16="http://schemas.microsoft.com/office/drawing/2014/main" id="{32E5F862-BC17-21DA-5458-9456F078F298}"/>
              </a:ext>
            </a:extLst>
          </p:cNvPr>
          <p:cNvSpPr>
            <a:spLocks noGrp="1"/>
          </p:cNvSpPr>
          <p:nvPr>
            <p:ph idx="1"/>
          </p:nvPr>
        </p:nvSpPr>
        <p:spPr>
          <a:xfrm>
            <a:off x="757825" y="2018580"/>
            <a:ext cx="10578230" cy="456767"/>
          </a:xfrm>
        </p:spPr>
        <p:txBody>
          <a:bodyPr>
            <a:normAutofit/>
          </a:bodyPr>
          <a:lstStyle/>
          <a:p>
            <a:pPr>
              <a:lnSpc>
                <a:spcPct val="110000"/>
              </a:lnSpc>
              <a:spcAft>
                <a:spcPts val="600"/>
              </a:spcAft>
            </a:pPr>
            <a:r>
              <a:rPr lang="en-US" dirty="0">
                <a:solidFill>
                  <a:schemeClr val="bg1"/>
                </a:solidFill>
              </a:rPr>
              <a:t>Portfolio Occupancy: Same Store</a:t>
            </a:r>
          </a:p>
        </p:txBody>
      </p:sp>
      <p:sp>
        <p:nvSpPr>
          <p:cNvPr id="36" name="TextBox 35">
            <a:extLst>
              <a:ext uri="{FF2B5EF4-FFF2-40B4-BE49-F238E27FC236}">
                <a16:creationId xmlns:a16="http://schemas.microsoft.com/office/drawing/2014/main" id="{B447484A-C30C-33DF-54FB-303DC4901978}"/>
              </a:ext>
            </a:extLst>
          </p:cNvPr>
          <p:cNvSpPr txBox="1"/>
          <p:nvPr/>
        </p:nvSpPr>
        <p:spPr>
          <a:xfrm>
            <a:off x="199851" y="6494814"/>
            <a:ext cx="2755900" cy="230832"/>
          </a:xfrm>
          <a:prstGeom prst="rect">
            <a:avLst/>
          </a:prstGeom>
          <a:noFill/>
        </p:spPr>
        <p:txBody>
          <a:bodyPr wrap="square" rtlCol="0">
            <a:spAutoFit/>
          </a:bodyPr>
          <a:lstStyle/>
          <a:p>
            <a:r>
              <a:rPr lang="en-US" sz="900" i="1" dirty="0">
                <a:solidFill>
                  <a:schemeClr val="bg1">
                    <a:lumMod val="65000"/>
                    <a:lumOff val="35000"/>
                  </a:schemeClr>
                </a:solidFill>
              </a:rPr>
              <a:t>Source: MJ Partners</a:t>
            </a:r>
          </a:p>
        </p:txBody>
      </p:sp>
      <p:pic>
        <p:nvPicPr>
          <p:cNvPr id="18" name="Picture 2" descr="Image result for public storage">
            <a:extLst>
              <a:ext uri="{FF2B5EF4-FFF2-40B4-BE49-F238E27FC236}">
                <a16:creationId xmlns:a16="http://schemas.microsoft.com/office/drawing/2014/main" id="{E8DAABC4-A629-A1C9-6A34-D81359A6866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7825" y="2584948"/>
            <a:ext cx="727554" cy="37423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extra space">
            <a:extLst>
              <a:ext uri="{FF2B5EF4-FFF2-40B4-BE49-F238E27FC236}">
                <a16:creationId xmlns:a16="http://schemas.microsoft.com/office/drawing/2014/main" id="{B1C6BFC3-49F0-6C30-B4BD-AA1D01D2C5F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58530" y="2525610"/>
            <a:ext cx="775267" cy="35049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Image result for cubesmart">
            <a:extLst>
              <a:ext uri="{FF2B5EF4-FFF2-40B4-BE49-F238E27FC236}">
                <a16:creationId xmlns:a16="http://schemas.microsoft.com/office/drawing/2014/main" id="{FD65C8A7-836E-D413-8446-E5E1DB4833E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52972" y="2592889"/>
            <a:ext cx="988710" cy="30366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Image result for life storage">
            <a:extLst>
              <a:ext uri="{FF2B5EF4-FFF2-40B4-BE49-F238E27FC236}">
                <a16:creationId xmlns:a16="http://schemas.microsoft.com/office/drawing/2014/main" id="{78F2ADDF-1C64-CD57-5404-091B7F01F11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7825" y="4607877"/>
            <a:ext cx="1171183" cy="26663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Image result for national storage affiliates">
            <a:extLst>
              <a:ext uri="{FF2B5EF4-FFF2-40B4-BE49-F238E27FC236}">
                <a16:creationId xmlns:a16="http://schemas.microsoft.com/office/drawing/2014/main" id="{09DE4147-7F41-5E00-C6C6-9781C4DAF3EC}"/>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8433" r="5362" b="-1"/>
          <a:stretch/>
        </p:blipFill>
        <p:spPr bwMode="auto">
          <a:xfrm>
            <a:off x="3458530" y="4620403"/>
            <a:ext cx="1024945" cy="3742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EDFDCAA-7FB6-FBDC-D3FC-1BBD7D7B063D}"/>
              </a:ext>
            </a:extLst>
          </p:cNvPr>
          <p:cNvPicPr>
            <a:picLocks noChangeAspect="1"/>
          </p:cNvPicPr>
          <p:nvPr/>
        </p:nvPicPr>
        <p:blipFill>
          <a:blip r:embed="rId12"/>
          <a:stretch>
            <a:fillRect/>
          </a:stretch>
        </p:blipFill>
        <p:spPr>
          <a:xfrm>
            <a:off x="6146709" y="4601614"/>
            <a:ext cx="2561760" cy="1790079"/>
          </a:xfrm>
          <a:prstGeom prst="rect">
            <a:avLst/>
          </a:prstGeom>
        </p:spPr>
      </p:pic>
      <p:pic>
        <p:nvPicPr>
          <p:cNvPr id="32" name="Picture 31">
            <a:extLst>
              <a:ext uri="{FF2B5EF4-FFF2-40B4-BE49-F238E27FC236}">
                <a16:creationId xmlns:a16="http://schemas.microsoft.com/office/drawing/2014/main" id="{68D7C787-254C-39CC-D2A5-AAEEC446BEE5}"/>
              </a:ext>
            </a:extLst>
          </p:cNvPr>
          <p:cNvPicPr>
            <a:picLocks noChangeAspect="1"/>
          </p:cNvPicPr>
          <p:nvPr/>
        </p:nvPicPr>
        <p:blipFill rotWithShape="1">
          <a:blip r:embed="rId13">
            <a:extLst>
              <a:ext uri="{28A0092B-C50C-407E-A947-70E740481C1C}">
                <a14:useLocalDpi xmlns:a14="http://schemas.microsoft.com/office/drawing/2010/main" val="0"/>
              </a:ext>
            </a:extLst>
          </a:blip>
          <a:srcRect l="5217" t="9602" r="5258" b="11549"/>
          <a:stretch/>
        </p:blipFill>
        <p:spPr>
          <a:xfrm>
            <a:off x="6146708" y="4625340"/>
            <a:ext cx="727312" cy="335411"/>
          </a:xfrm>
          <a:prstGeom prst="rect">
            <a:avLst/>
          </a:prstGeom>
        </p:spPr>
      </p:pic>
    </p:spTree>
    <p:extLst>
      <p:ext uri="{BB962C8B-B14F-4D97-AF65-F5344CB8AC3E}">
        <p14:creationId xmlns:p14="http://schemas.microsoft.com/office/powerpoint/2010/main" val="3751198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97E007E-A5AC-465E-988F-31D593CB78CC}"/>
              </a:ext>
            </a:extLst>
          </p:cNvPr>
          <p:cNvSpPr txBox="1">
            <a:spLocks/>
          </p:cNvSpPr>
          <p:nvPr/>
        </p:nvSpPr>
        <p:spPr>
          <a:xfrm>
            <a:off x="642982" y="730264"/>
            <a:ext cx="7210396" cy="1080938"/>
          </a:xfrm>
          <a:prstGeom prst="rect">
            <a:avLst/>
          </a:prstGeom>
        </p:spPr>
        <p:txBody>
          <a:bodyPr vert="horz" lIns="91440" tIns="45720" rIns="91440" bIns="45720" rtlCol="0" anchor="ctr">
            <a:normAutofit/>
          </a:bodyPr>
          <a:lstStyle>
            <a:lvl1pPr algn="l" defTabSz="685783" rtl="0" eaLnBrk="1" latinLnBrk="0" hangingPunct="1">
              <a:lnSpc>
                <a:spcPct val="90000"/>
              </a:lnSpc>
              <a:spcBef>
                <a:spcPct val="0"/>
              </a:spcBef>
              <a:buNone/>
              <a:defRPr sz="2700" kern="1200">
                <a:solidFill>
                  <a:schemeClr val="tx1"/>
                </a:solidFill>
                <a:latin typeface="+mj-lt"/>
                <a:ea typeface="+mj-ea"/>
                <a:cs typeface="+mj-cs"/>
              </a:defRPr>
            </a:lvl1pPr>
          </a:lstStyle>
          <a:p>
            <a:r>
              <a:rPr lang="en-US" sz="3200" dirty="0"/>
              <a:t>1. Market Fundamentals are Strong</a:t>
            </a:r>
          </a:p>
        </p:txBody>
      </p:sp>
      <p:sp>
        <p:nvSpPr>
          <p:cNvPr id="15" name="Content Placeholder 2">
            <a:extLst>
              <a:ext uri="{FF2B5EF4-FFF2-40B4-BE49-F238E27FC236}">
                <a16:creationId xmlns:a16="http://schemas.microsoft.com/office/drawing/2014/main" id="{3E351167-00F6-6279-3658-1FF97D802474}"/>
              </a:ext>
            </a:extLst>
          </p:cNvPr>
          <p:cNvSpPr>
            <a:spLocks noGrp="1"/>
          </p:cNvSpPr>
          <p:nvPr>
            <p:ph idx="1"/>
          </p:nvPr>
        </p:nvSpPr>
        <p:spPr>
          <a:xfrm>
            <a:off x="429017" y="2018580"/>
            <a:ext cx="8386175" cy="511678"/>
          </a:xfrm>
        </p:spPr>
        <p:txBody>
          <a:bodyPr>
            <a:normAutofit/>
          </a:bodyPr>
          <a:lstStyle/>
          <a:p>
            <a:pPr>
              <a:lnSpc>
                <a:spcPct val="110000"/>
              </a:lnSpc>
              <a:spcAft>
                <a:spcPts val="600"/>
              </a:spcAft>
            </a:pPr>
            <a:r>
              <a:rPr lang="en-US" dirty="0">
                <a:solidFill>
                  <a:schemeClr val="bg1"/>
                </a:solidFill>
              </a:rPr>
              <a:t>Argus Broker Affiliate Local Market Observations</a:t>
            </a:r>
          </a:p>
        </p:txBody>
      </p:sp>
      <p:sp>
        <p:nvSpPr>
          <p:cNvPr id="18" name="TextBox 17">
            <a:extLst>
              <a:ext uri="{FF2B5EF4-FFF2-40B4-BE49-F238E27FC236}">
                <a16:creationId xmlns:a16="http://schemas.microsoft.com/office/drawing/2014/main" id="{2C5EF1B8-A2CC-EDEA-D778-9FC1F9958A5A}"/>
              </a:ext>
            </a:extLst>
          </p:cNvPr>
          <p:cNvSpPr txBox="1"/>
          <p:nvPr/>
        </p:nvSpPr>
        <p:spPr>
          <a:xfrm>
            <a:off x="4622104" y="4426648"/>
            <a:ext cx="3939436" cy="2156744"/>
          </a:xfrm>
          <a:prstGeom prst="rect">
            <a:avLst/>
          </a:prstGeom>
          <a:solidFill>
            <a:schemeClr val="accent1"/>
          </a:solidFill>
        </p:spPr>
        <p:txBody>
          <a:bodyPr wrap="square" lIns="45720" rIns="45720">
            <a:spAutoFit/>
          </a:bodyPr>
          <a:lstStyle/>
          <a:p>
            <a:pPr marR="0" algn="just">
              <a:lnSpc>
                <a:spcPct val="107000"/>
              </a:lnSpc>
              <a:spcBef>
                <a:spcPts val="0"/>
              </a:spcBef>
              <a:spcAft>
                <a:spcPts val="800"/>
              </a:spcAft>
            </a:pPr>
            <a:r>
              <a:rPr lang="en-US" sz="1400" b="1" i="1" dirty="0">
                <a:effectLst/>
                <a:latin typeface="Calibri" panose="020F0502020204030204" pitchFamily="34" charset="0"/>
                <a:ea typeface="Calibri" panose="020F0502020204030204" pitchFamily="34" charset="0"/>
                <a:cs typeface="Times New Roman" panose="02020603050405020304" pitchFamily="18" charset="0"/>
              </a:rPr>
              <a:t>Tom Flannigan</a:t>
            </a:r>
            <a:r>
              <a:rPr lang="en-US" sz="1400" b="1" i="1" dirty="0">
                <a:latin typeface="Calibri" panose="020F0502020204030204" pitchFamily="34" charset="0"/>
                <a:ea typeface="Calibri" panose="020F0502020204030204" pitchFamily="34" charset="0"/>
                <a:cs typeface="Times New Roman" panose="02020603050405020304" pitchFamily="18" charset="0"/>
              </a:rPr>
              <a:t> (</a:t>
            </a:r>
            <a:r>
              <a:rPr lang="en-US" sz="1400" b="1" i="1" dirty="0">
                <a:effectLst/>
                <a:latin typeface="Calibri" panose="020F0502020204030204" pitchFamily="34" charset="0"/>
                <a:ea typeface="Calibri" panose="020F0502020204030204" pitchFamily="34" charset="0"/>
                <a:cs typeface="Times New Roman" panose="02020603050405020304" pitchFamily="18" charset="0"/>
              </a:rPr>
              <a:t>MN)</a:t>
            </a:r>
            <a:r>
              <a:rPr lang="en-US" sz="1400" i="1" dirty="0">
                <a:effectLst/>
                <a:latin typeface="Calibri" panose="020F0502020204030204" pitchFamily="34" charset="0"/>
                <a:ea typeface="Calibri" panose="020F0502020204030204" pitchFamily="34" charset="0"/>
                <a:cs typeface="Times New Roman" panose="02020603050405020304" pitchFamily="18" charset="0"/>
              </a:rPr>
              <a:t>:</a:t>
            </a:r>
            <a:r>
              <a:rPr lang="en-US" sz="1400" dirty="0">
                <a:effectLst/>
                <a:latin typeface="Calibri" panose="020F0502020204030204" pitchFamily="34" charset="0"/>
                <a:ea typeface="Calibri" panose="020F0502020204030204" pitchFamily="34" charset="0"/>
                <a:cs typeface="Times New Roman" panose="02020603050405020304" pitchFamily="18" charset="0"/>
              </a:rPr>
              <a:t> As we approach Memorial Day weekend, we are seeing a strong start to the self-storage rental season. Although rent rates haven’t been as strong in some pockets of the Twin Cities, most facilities are enjoying high occupancies which should allow for future rate increases.  As an example, a local operator with a facility in lease-up recently commented that they have leased up over 4,500 SF in the last month.</a:t>
            </a:r>
          </a:p>
        </p:txBody>
      </p:sp>
      <p:sp>
        <p:nvSpPr>
          <p:cNvPr id="20" name="TextBox 19">
            <a:extLst>
              <a:ext uri="{FF2B5EF4-FFF2-40B4-BE49-F238E27FC236}">
                <a16:creationId xmlns:a16="http://schemas.microsoft.com/office/drawing/2014/main" id="{B961DF3E-8E49-BCC1-7BE2-89FB11AB5BA4}"/>
              </a:ext>
            </a:extLst>
          </p:cNvPr>
          <p:cNvSpPr txBox="1"/>
          <p:nvPr/>
        </p:nvSpPr>
        <p:spPr>
          <a:xfrm>
            <a:off x="488514" y="4853835"/>
            <a:ext cx="3939435" cy="1465209"/>
          </a:xfrm>
          <a:prstGeom prst="rect">
            <a:avLst/>
          </a:prstGeom>
          <a:solidFill>
            <a:schemeClr val="accent3">
              <a:lumMod val="50000"/>
            </a:schemeClr>
          </a:solidFill>
        </p:spPr>
        <p:txBody>
          <a:bodyPr wrap="square" lIns="45720" rIns="45720">
            <a:spAutoFit/>
          </a:bodyPr>
          <a:lstStyle/>
          <a:p>
            <a:pPr marR="0" algn="just">
              <a:lnSpc>
                <a:spcPct val="107000"/>
              </a:lnSpc>
              <a:spcBef>
                <a:spcPts val="0"/>
              </a:spcBef>
              <a:spcAft>
                <a:spcPts val="800"/>
              </a:spcAft>
            </a:pPr>
            <a:r>
              <a:rPr lang="en-US" sz="1400" b="1" i="1" dirty="0">
                <a:effectLst/>
                <a:latin typeface="Calibri" panose="020F0502020204030204" pitchFamily="34" charset="0"/>
                <a:ea typeface="Calibri" panose="020F0502020204030204" pitchFamily="34" charset="0"/>
                <a:cs typeface="Times New Roman" panose="02020603050405020304" pitchFamily="18" charset="0"/>
              </a:rPr>
              <a:t>Josh Koerner</a:t>
            </a:r>
            <a:r>
              <a:rPr lang="en-US" sz="1400" b="1" i="1" dirty="0">
                <a:latin typeface="Calibri" panose="020F0502020204030204" pitchFamily="34" charset="0"/>
                <a:ea typeface="Calibri" panose="020F0502020204030204" pitchFamily="34" charset="0"/>
                <a:cs typeface="Times New Roman" panose="02020603050405020304" pitchFamily="18" charset="0"/>
              </a:rPr>
              <a:t> (FL)</a:t>
            </a:r>
            <a:r>
              <a:rPr lang="en-US" sz="1400" i="1" dirty="0">
                <a:effectLst/>
                <a:latin typeface="Calibri" panose="020F0502020204030204" pitchFamily="34" charset="0"/>
                <a:ea typeface="Calibri" panose="020F0502020204030204" pitchFamily="34" charset="0"/>
                <a:cs typeface="Times New Roman" panose="02020603050405020304" pitchFamily="18" charset="0"/>
              </a:rPr>
              <a:t>:</a:t>
            </a:r>
            <a:r>
              <a:rPr lang="en-US" sz="1400" dirty="0">
                <a:effectLst/>
                <a:latin typeface="Calibri" panose="020F0502020204030204" pitchFamily="34" charset="0"/>
                <a:ea typeface="Calibri" panose="020F0502020204030204" pitchFamily="34" charset="0"/>
                <a:cs typeface="Times New Roman" panose="02020603050405020304" pitchFamily="18" charset="0"/>
              </a:rPr>
              <a:t>  The Florida market continues to perform in every way. The majority of new lease-up projects are ahead of projections, rental rates across the state continue to increase, and occupancies continue to hold above 90% on average throughout the state. </a:t>
            </a:r>
          </a:p>
        </p:txBody>
      </p:sp>
      <p:sp>
        <p:nvSpPr>
          <p:cNvPr id="21" name="TextBox 20">
            <a:extLst>
              <a:ext uri="{FF2B5EF4-FFF2-40B4-BE49-F238E27FC236}">
                <a16:creationId xmlns:a16="http://schemas.microsoft.com/office/drawing/2014/main" id="{EF091C6B-F37E-79EB-BD44-7414ABAEE3A1}"/>
              </a:ext>
            </a:extLst>
          </p:cNvPr>
          <p:cNvSpPr txBox="1"/>
          <p:nvPr/>
        </p:nvSpPr>
        <p:spPr>
          <a:xfrm>
            <a:off x="488514" y="2530258"/>
            <a:ext cx="3920646" cy="2156744"/>
          </a:xfrm>
          <a:prstGeom prst="rect">
            <a:avLst/>
          </a:prstGeom>
          <a:solidFill>
            <a:schemeClr val="tx1">
              <a:lumMod val="50000"/>
            </a:schemeClr>
          </a:solidFill>
        </p:spPr>
        <p:txBody>
          <a:bodyPr wrap="square" lIns="45720" rIns="45720">
            <a:spAutoFit/>
          </a:bodyPr>
          <a:lstStyle/>
          <a:p>
            <a:pPr marR="0" algn="just">
              <a:lnSpc>
                <a:spcPct val="107000"/>
              </a:lnSpc>
              <a:spcBef>
                <a:spcPts val="0"/>
              </a:spcBef>
              <a:spcAft>
                <a:spcPts val="800"/>
              </a:spcAft>
            </a:pPr>
            <a:r>
              <a:rPr lang="en-US" sz="1400" b="1" i="1" dirty="0">
                <a:effectLst/>
                <a:latin typeface="Calibri" panose="020F0502020204030204" pitchFamily="34" charset="0"/>
                <a:ea typeface="Calibri" panose="020F0502020204030204" pitchFamily="34" charset="0"/>
                <a:cs typeface="Times New Roman" panose="02020603050405020304" pitchFamily="18" charset="0"/>
              </a:rPr>
              <a:t>Larry Goldman, CCIM</a:t>
            </a:r>
            <a:r>
              <a:rPr lang="en-US" sz="1400" b="1" i="1" dirty="0">
                <a:latin typeface="Calibri" panose="020F0502020204030204" pitchFamily="34" charset="0"/>
                <a:ea typeface="Calibri" panose="020F0502020204030204" pitchFamily="34" charset="0"/>
                <a:cs typeface="Times New Roman" panose="02020603050405020304" pitchFamily="18" charset="0"/>
              </a:rPr>
              <a:t> (AR)</a:t>
            </a:r>
            <a:r>
              <a:rPr lang="en-US" sz="1400" i="1" dirty="0">
                <a:effectLst/>
                <a:latin typeface="Calibri" panose="020F0502020204030204" pitchFamily="34" charset="0"/>
                <a:ea typeface="Calibri" panose="020F0502020204030204" pitchFamily="34" charset="0"/>
                <a:cs typeface="Times New Roman" panose="02020603050405020304" pitchFamily="18" charset="0"/>
              </a:rPr>
              <a:t>:</a:t>
            </a:r>
            <a:r>
              <a:rPr lang="en-US" sz="1400" dirty="0">
                <a:effectLst/>
                <a:latin typeface="Calibri" panose="020F0502020204030204" pitchFamily="34" charset="0"/>
                <a:ea typeface="Calibri" panose="020F0502020204030204" pitchFamily="34" charset="0"/>
                <a:cs typeface="Times New Roman" panose="02020603050405020304" pitchFamily="18" charset="0"/>
              </a:rPr>
              <a:t> Market fundamentals continue to be strong throughout Arkansas.     Values continue maintain historic highs, despite interest rate increases.    The big news is that while Arkansas was not a draw to global investors prior to 2020, the Arkansas markets have become a significant targets as rate growth is strong, markets have historically fragmented ownership and operating expenses are relatively low. </a:t>
            </a:r>
          </a:p>
        </p:txBody>
      </p:sp>
      <p:sp>
        <p:nvSpPr>
          <p:cNvPr id="22" name="TextBox 21">
            <a:extLst>
              <a:ext uri="{FF2B5EF4-FFF2-40B4-BE49-F238E27FC236}">
                <a16:creationId xmlns:a16="http://schemas.microsoft.com/office/drawing/2014/main" id="{D4605C45-9E5C-805A-AE58-D9A6B04D4495}"/>
              </a:ext>
            </a:extLst>
          </p:cNvPr>
          <p:cNvSpPr txBox="1"/>
          <p:nvPr/>
        </p:nvSpPr>
        <p:spPr>
          <a:xfrm>
            <a:off x="4622104" y="2530259"/>
            <a:ext cx="3939435" cy="1716064"/>
          </a:xfrm>
          <a:prstGeom prst="rect">
            <a:avLst/>
          </a:prstGeom>
          <a:solidFill>
            <a:schemeClr val="accent3">
              <a:lumMod val="50000"/>
            </a:schemeClr>
          </a:solidFill>
        </p:spPr>
        <p:txBody>
          <a:bodyPr wrap="square" lIns="45720" rIns="45720" anchor="t">
            <a:noAutofit/>
          </a:bodyPr>
          <a:lstStyle/>
          <a:p>
            <a:pPr marR="0" algn="just">
              <a:spcBef>
                <a:spcPts val="0"/>
              </a:spcBef>
              <a:spcAft>
                <a:spcPts val="800"/>
              </a:spcAft>
            </a:pPr>
            <a:r>
              <a:rPr lang="en-US" sz="1400" b="1" i="1" dirty="0">
                <a:effectLst/>
                <a:latin typeface="Calibri" panose="020F0502020204030204" pitchFamily="34" charset="0"/>
                <a:ea typeface="Calibri" panose="020F0502020204030204" pitchFamily="34" charset="0"/>
                <a:cs typeface="Times New Roman" panose="02020603050405020304" pitchFamily="18" charset="0"/>
              </a:rPr>
              <a:t>Joan Lucas &amp; Cole Carosella</a:t>
            </a:r>
            <a:r>
              <a:rPr lang="en-US" sz="1400" b="1" i="1" dirty="0">
                <a:latin typeface="Calibri" panose="020F0502020204030204" pitchFamily="34" charset="0"/>
                <a:ea typeface="Calibri" panose="020F0502020204030204" pitchFamily="34" charset="0"/>
                <a:cs typeface="Times New Roman" panose="02020603050405020304" pitchFamily="18" charset="0"/>
              </a:rPr>
              <a:t> (</a:t>
            </a:r>
            <a:r>
              <a:rPr lang="en-US" sz="1400" b="1" i="1" dirty="0">
                <a:effectLst/>
                <a:latin typeface="Calibri" panose="020F0502020204030204" pitchFamily="34" charset="0"/>
                <a:ea typeface="Calibri" panose="020F0502020204030204" pitchFamily="34" charset="0"/>
                <a:cs typeface="Times New Roman" panose="02020603050405020304" pitchFamily="18" charset="0"/>
              </a:rPr>
              <a:t>CO)</a:t>
            </a:r>
            <a:r>
              <a:rPr lang="en-US" sz="1400" i="1" dirty="0">
                <a:effectLst/>
                <a:latin typeface="Calibri" panose="020F0502020204030204" pitchFamily="34" charset="0"/>
                <a:ea typeface="Calibri" panose="020F0502020204030204" pitchFamily="34" charset="0"/>
                <a:cs typeface="Times New Roman" panose="02020603050405020304" pitchFamily="18" charset="0"/>
              </a:rPr>
              <a:t>:</a:t>
            </a:r>
            <a:r>
              <a:rPr lang="en-US" sz="1400" dirty="0">
                <a:effectLst/>
                <a:latin typeface="Calibri" panose="020F0502020204030204" pitchFamily="34" charset="0"/>
                <a:ea typeface="Calibri" panose="020F0502020204030204" pitchFamily="34" charset="0"/>
                <a:cs typeface="Times New Roman" panose="02020603050405020304" pitchFamily="18" charset="0"/>
              </a:rPr>
              <a:t>  Leasing velocity remains strong and occupancies are still at all-time highs in the Rocky Mountain region. Operators are able to roll out significant rate increases, partially due to the slowing of new development, and are seeing robust year-over-year revenue growth.  Deal flow in Colorado is still strong.</a:t>
            </a:r>
          </a:p>
        </p:txBody>
      </p:sp>
    </p:spTree>
    <p:extLst>
      <p:ext uri="{BB962C8B-B14F-4D97-AF65-F5344CB8AC3E}">
        <p14:creationId xmlns:p14="http://schemas.microsoft.com/office/powerpoint/2010/main" val="1536122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97E007E-A5AC-465E-988F-31D593CB78CC}"/>
              </a:ext>
            </a:extLst>
          </p:cNvPr>
          <p:cNvSpPr txBox="1">
            <a:spLocks/>
          </p:cNvSpPr>
          <p:nvPr/>
        </p:nvSpPr>
        <p:spPr>
          <a:xfrm>
            <a:off x="642982" y="730264"/>
            <a:ext cx="7210396" cy="1080938"/>
          </a:xfrm>
          <a:prstGeom prst="rect">
            <a:avLst/>
          </a:prstGeom>
        </p:spPr>
        <p:txBody>
          <a:bodyPr vert="horz" lIns="91440" tIns="45720" rIns="91440" bIns="45720" rtlCol="0" anchor="ctr">
            <a:normAutofit/>
          </a:bodyPr>
          <a:lstStyle>
            <a:lvl1pPr algn="l" defTabSz="685783" rtl="0" eaLnBrk="1" latinLnBrk="0" hangingPunct="1">
              <a:lnSpc>
                <a:spcPct val="90000"/>
              </a:lnSpc>
              <a:spcBef>
                <a:spcPct val="0"/>
              </a:spcBef>
              <a:buNone/>
              <a:defRPr sz="2700" kern="1200">
                <a:solidFill>
                  <a:schemeClr val="tx1"/>
                </a:solidFill>
                <a:latin typeface="+mj-lt"/>
                <a:ea typeface="+mj-ea"/>
                <a:cs typeface="+mj-cs"/>
              </a:defRPr>
            </a:lvl1pPr>
          </a:lstStyle>
          <a:p>
            <a:r>
              <a:rPr lang="en-US" sz="3200" dirty="0"/>
              <a:t>1. Market Fundamentals are Strong</a:t>
            </a:r>
          </a:p>
        </p:txBody>
      </p:sp>
      <p:sp>
        <p:nvSpPr>
          <p:cNvPr id="10" name="TextBox 9">
            <a:extLst>
              <a:ext uri="{FF2B5EF4-FFF2-40B4-BE49-F238E27FC236}">
                <a16:creationId xmlns:a16="http://schemas.microsoft.com/office/drawing/2014/main" id="{D153D794-EE42-379D-0C48-F44B1D7EB4BB}"/>
              </a:ext>
            </a:extLst>
          </p:cNvPr>
          <p:cNvSpPr txBox="1"/>
          <p:nvPr/>
        </p:nvSpPr>
        <p:spPr>
          <a:xfrm>
            <a:off x="337637" y="6325713"/>
            <a:ext cx="2755900" cy="276999"/>
          </a:xfrm>
          <a:prstGeom prst="rect">
            <a:avLst/>
          </a:prstGeom>
          <a:noFill/>
        </p:spPr>
        <p:txBody>
          <a:bodyPr wrap="square" rtlCol="0">
            <a:spAutoFit/>
          </a:bodyPr>
          <a:lstStyle/>
          <a:p>
            <a:r>
              <a:rPr lang="en-US" sz="1200" i="1" dirty="0">
                <a:solidFill>
                  <a:schemeClr val="bg1">
                    <a:lumMod val="65000"/>
                    <a:lumOff val="35000"/>
                  </a:schemeClr>
                </a:solidFill>
              </a:rPr>
              <a:t>Source: Extra Space Storage</a:t>
            </a:r>
          </a:p>
        </p:txBody>
      </p:sp>
      <p:pic>
        <p:nvPicPr>
          <p:cNvPr id="11" name="Picture 10">
            <a:extLst>
              <a:ext uri="{FF2B5EF4-FFF2-40B4-BE49-F238E27FC236}">
                <a16:creationId xmlns:a16="http://schemas.microsoft.com/office/drawing/2014/main" id="{39ADB1FB-3D42-E51C-9F30-83096B8FB782}"/>
              </a:ext>
            </a:extLst>
          </p:cNvPr>
          <p:cNvPicPr>
            <a:picLocks noChangeAspect="1"/>
          </p:cNvPicPr>
          <p:nvPr/>
        </p:nvPicPr>
        <p:blipFill>
          <a:blip r:embed="rId2"/>
          <a:stretch>
            <a:fillRect/>
          </a:stretch>
        </p:blipFill>
        <p:spPr>
          <a:xfrm>
            <a:off x="356426" y="2123924"/>
            <a:ext cx="8473435" cy="4220578"/>
          </a:xfrm>
          <a:prstGeom prst="rect">
            <a:avLst/>
          </a:prstGeom>
        </p:spPr>
      </p:pic>
    </p:spTree>
    <p:extLst>
      <p:ext uri="{BB962C8B-B14F-4D97-AF65-F5344CB8AC3E}">
        <p14:creationId xmlns:p14="http://schemas.microsoft.com/office/powerpoint/2010/main" val="49764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5C36F-9017-4F0D-92C3-270150D03CE2}"/>
              </a:ext>
            </a:extLst>
          </p:cNvPr>
          <p:cNvSpPr>
            <a:spLocks noGrp="1"/>
          </p:cNvSpPr>
          <p:nvPr>
            <p:ph type="title"/>
          </p:nvPr>
        </p:nvSpPr>
        <p:spPr/>
        <p:txBody>
          <a:bodyPr>
            <a:normAutofit/>
          </a:bodyPr>
          <a:lstStyle/>
          <a:p>
            <a:r>
              <a:rPr lang="en-US" sz="4000" dirty="0"/>
              <a:t>Mid-Year Market Update</a:t>
            </a:r>
          </a:p>
        </p:txBody>
      </p:sp>
      <p:sp>
        <p:nvSpPr>
          <p:cNvPr id="3" name="Flowchart: Off-page Connector 2">
            <a:extLst>
              <a:ext uri="{FF2B5EF4-FFF2-40B4-BE49-F238E27FC236}">
                <a16:creationId xmlns:a16="http://schemas.microsoft.com/office/drawing/2014/main" id="{136B71D1-A82B-4DE7-9974-DCA9D9599735}"/>
              </a:ext>
            </a:extLst>
          </p:cNvPr>
          <p:cNvSpPr/>
          <p:nvPr/>
        </p:nvSpPr>
        <p:spPr>
          <a:xfrm rot="16200000">
            <a:off x="654487" y="2310883"/>
            <a:ext cx="483820" cy="549581"/>
          </a:xfrm>
          <a:prstGeom prst="flowChartOffpageConnector">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vert" rtlCol="0" anchor="ctr"/>
          <a:lstStyle/>
          <a:p>
            <a:pPr algn="ctr"/>
            <a:r>
              <a:rPr lang="en-US" sz="2400" dirty="0">
                <a:ln w="0"/>
                <a:solidFill>
                  <a:schemeClr val="tx1"/>
                </a:solidFill>
                <a:effectLst>
                  <a:outerShdw blurRad="38100" dist="19050" dir="2700000" algn="tl" rotWithShape="0">
                    <a:schemeClr val="dk1">
                      <a:alpha val="40000"/>
                    </a:schemeClr>
                  </a:outerShdw>
                </a:effectLst>
              </a:rPr>
              <a:t>1</a:t>
            </a:r>
          </a:p>
        </p:txBody>
      </p:sp>
      <p:sp>
        <p:nvSpPr>
          <p:cNvPr id="5" name="Flowchart: Off-page Connector 4">
            <a:extLst>
              <a:ext uri="{FF2B5EF4-FFF2-40B4-BE49-F238E27FC236}">
                <a16:creationId xmlns:a16="http://schemas.microsoft.com/office/drawing/2014/main" id="{D7DDAC52-9C85-46E4-BB78-972226BD6CC7}"/>
              </a:ext>
            </a:extLst>
          </p:cNvPr>
          <p:cNvSpPr/>
          <p:nvPr/>
        </p:nvSpPr>
        <p:spPr>
          <a:xfrm rot="16200000">
            <a:off x="654487" y="3081574"/>
            <a:ext cx="483820" cy="549581"/>
          </a:xfrm>
          <a:prstGeom prst="flowChartOffpageConnector">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vert" rtlCol="0" anchor="ctr"/>
          <a:lstStyle/>
          <a:p>
            <a:pPr algn="ctr"/>
            <a:r>
              <a:rPr lang="en-US" sz="2400" dirty="0">
                <a:ln w="0"/>
                <a:solidFill>
                  <a:schemeClr val="tx1"/>
                </a:solidFill>
                <a:effectLst>
                  <a:outerShdw blurRad="38100" dist="19050" dir="2700000" algn="tl" rotWithShape="0">
                    <a:schemeClr val="dk1">
                      <a:alpha val="40000"/>
                    </a:schemeClr>
                  </a:outerShdw>
                </a:effectLst>
              </a:rPr>
              <a:t>2</a:t>
            </a:r>
          </a:p>
        </p:txBody>
      </p:sp>
      <p:sp>
        <p:nvSpPr>
          <p:cNvPr id="9" name="TextBox 8">
            <a:extLst>
              <a:ext uri="{FF2B5EF4-FFF2-40B4-BE49-F238E27FC236}">
                <a16:creationId xmlns:a16="http://schemas.microsoft.com/office/drawing/2014/main" id="{577C0A17-8EC9-4A95-9C75-9207FCFFF197}"/>
              </a:ext>
            </a:extLst>
          </p:cNvPr>
          <p:cNvSpPr txBox="1"/>
          <p:nvPr/>
        </p:nvSpPr>
        <p:spPr>
          <a:xfrm>
            <a:off x="1252603" y="2347064"/>
            <a:ext cx="6400800" cy="461665"/>
          </a:xfrm>
          <a:prstGeom prst="rect">
            <a:avLst/>
          </a:prstGeom>
          <a:noFill/>
        </p:spPr>
        <p:txBody>
          <a:bodyPr wrap="square" rtlCol="0">
            <a:spAutoFit/>
          </a:bodyPr>
          <a:lstStyle/>
          <a:p>
            <a:r>
              <a:rPr lang="en-US" sz="2400" dirty="0">
                <a:solidFill>
                  <a:schemeClr val="bg1">
                    <a:lumMod val="65000"/>
                    <a:lumOff val="35000"/>
                  </a:schemeClr>
                </a:solidFill>
              </a:rPr>
              <a:t>Market Fundamentals are Strong</a:t>
            </a:r>
          </a:p>
        </p:txBody>
      </p:sp>
      <p:sp>
        <p:nvSpPr>
          <p:cNvPr id="10" name="TextBox 9">
            <a:extLst>
              <a:ext uri="{FF2B5EF4-FFF2-40B4-BE49-F238E27FC236}">
                <a16:creationId xmlns:a16="http://schemas.microsoft.com/office/drawing/2014/main" id="{2A0DDAFF-E4CC-4200-8039-3BA27E5AAF09}"/>
              </a:ext>
            </a:extLst>
          </p:cNvPr>
          <p:cNvSpPr txBox="1"/>
          <p:nvPr/>
        </p:nvSpPr>
        <p:spPr>
          <a:xfrm>
            <a:off x="1252603" y="3112225"/>
            <a:ext cx="6400800" cy="461665"/>
          </a:xfrm>
          <a:prstGeom prst="rect">
            <a:avLst/>
          </a:prstGeom>
          <a:noFill/>
        </p:spPr>
        <p:txBody>
          <a:bodyPr wrap="square" rtlCol="0">
            <a:spAutoFit/>
          </a:bodyPr>
          <a:lstStyle/>
          <a:p>
            <a:r>
              <a:rPr lang="en-US" sz="2400" b="1" dirty="0">
                <a:solidFill>
                  <a:schemeClr val="bg1"/>
                </a:solidFill>
              </a:rPr>
              <a:t>Capital Markets are Fluid, but Moving</a:t>
            </a:r>
          </a:p>
        </p:txBody>
      </p:sp>
    </p:spTree>
    <p:extLst>
      <p:ext uri="{BB962C8B-B14F-4D97-AF65-F5344CB8AC3E}">
        <p14:creationId xmlns:p14="http://schemas.microsoft.com/office/powerpoint/2010/main" val="2716488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5C36F-9017-4F0D-92C3-270150D03CE2}"/>
              </a:ext>
            </a:extLst>
          </p:cNvPr>
          <p:cNvSpPr>
            <a:spLocks noGrp="1"/>
          </p:cNvSpPr>
          <p:nvPr>
            <p:ph type="title"/>
          </p:nvPr>
        </p:nvSpPr>
        <p:spPr/>
        <p:txBody>
          <a:bodyPr>
            <a:normAutofit/>
          </a:bodyPr>
          <a:lstStyle/>
          <a:p>
            <a:pPr marL="514350" indent="-514350"/>
            <a:r>
              <a:rPr lang="en-US" sz="3200" dirty="0"/>
              <a:t>2.	Capital Markets are Fluid, but Moving</a:t>
            </a:r>
          </a:p>
        </p:txBody>
      </p:sp>
      <p:graphicFrame>
        <p:nvGraphicFramePr>
          <p:cNvPr id="5" name="Table 4">
            <a:extLst>
              <a:ext uri="{FF2B5EF4-FFF2-40B4-BE49-F238E27FC236}">
                <a16:creationId xmlns:a16="http://schemas.microsoft.com/office/drawing/2014/main" id="{0737D1C3-95E1-6C88-3711-ACEFE2044F39}"/>
              </a:ext>
            </a:extLst>
          </p:cNvPr>
          <p:cNvGraphicFramePr>
            <a:graphicFrameLocks noGrp="1"/>
          </p:cNvGraphicFramePr>
          <p:nvPr>
            <p:extLst>
              <p:ext uri="{D42A27DB-BD31-4B8C-83A1-F6EECF244321}">
                <p14:modId xmlns:p14="http://schemas.microsoft.com/office/powerpoint/2010/main" val="599320783"/>
              </p:ext>
            </p:extLst>
          </p:nvPr>
        </p:nvGraphicFramePr>
        <p:xfrm>
          <a:off x="68893" y="5594435"/>
          <a:ext cx="8931058" cy="967172"/>
        </p:xfrm>
        <a:graphic>
          <a:graphicData uri="http://schemas.openxmlformats.org/drawingml/2006/table">
            <a:tbl>
              <a:tblPr firstRow="1" bandRow="1"/>
              <a:tblGrid>
                <a:gridCol w="878297">
                  <a:extLst>
                    <a:ext uri="{9D8B030D-6E8A-4147-A177-3AD203B41FA5}">
                      <a16:colId xmlns:a16="http://schemas.microsoft.com/office/drawing/2014/main" val="1150880806"/>
                    </a:ext>
                  </a:extLst>
                </a:gridCol>
                <a:gridCol w="362555">
                  <a:extLst>
                    <a:ext uri="{9D8B030D-6E8A-4147-A177-3AD203B41FA5}">
                      <a16:colId xmlns:a16="http://schemas.microsoft.com/office/drawing/2014/main" val="3624379163"/>
                    </a:ext>
                  </a:extLst>
                </a:gridCol>
                <a:gridCol w="362555">
                  <a:extLst>
                    <a:ext uri="{9D8B030D-6E8A-4147-A177-3AD203B41FA5}">
                      <a16:colId xmlns:a16="http://schemas.microsoft.com/office/drawing/2014/main" val="1846671753"/>
                    </a:ext>
                  </a:extLst>
                </a:gridCol>
                <a:gridCol w="362555">
                  <a:extLst>
                    <a:ext uri="{9D8B030D-6E8A-4147-A177-3AD203B41FA5}">
                      <a16:colId xmlns:a16="http://schemas.microsoft.com/office/drawing/2014/main" val="3552010692"/>
                    </a:ext>
                  </a:extLst>
                </a:gridCol>
                <a:gridCol w="362555">
                  <a:extLst>
                    <a:ext uri="{9D8B030D-6E8A-4147-A177-3AD203B41FA5}">
                      <a16:colId xmlns:a16="http://schemas.microsoft.com/office/drawing/2014/main" val="3646198461"/>
                    </a:ext>
                  </a:extLst>
                </a:gridCol>
                <a:gridCol w="362555">
                  <a:extLst>
                    <a:ext uri="{9D8B030D-6E8A-4147-A177-3AD203B41FA5}">
                      <a16:colId xmlns:a16="http://schemas.microsoft.com/office/drawing/2014/main" val="2861370936"/>
                    </a:ext>
                  </a:extLst>
                </a:gridCol>
                <a:gridCol w="362555">
                  <a:extLst>
                    <a:ext uri="{9D8B030D-6E8A-4147-A177-3AD203B41FA5}">
                      <a16:colId xmlns:a16="http://schemas.microsoft.com/office/drawing/2014/main" val="1038199952"/>
                    </a:ext>
                  </a:extLst>
                </a:gridCol>
                <a:gridCol w="362555">
                  <a:extLst>
                    <a:ext uri="{9D8B030D-6E8A-4147-A177-3AD203B41FA5}">
                      <a16:colId xmlns:a16="http://schemas.microsoft.com/office/drawing/2014/main" val="47660128"/>
                    </a:ext>
                  </a:extLst>
                </a:gridCol>
                <a:gridCol w="362555">
                  <a:extLst>
                    <a:ext uri="{9D8B030D-6E8A-4147-A177-3AD203B41FA5}">
                      <a16:colId xmlns:a16="http://schemas.microsoft.com/office/drawing/2014/main" val="673717928"/>
                    </a:ext>
                  </a:extLst>
                </a:gridCol>
                <a:gridCol w="362555">
                  <a:extLst>
                    <a:ext uri="{9D8B030D-6E8A-4147-A177-3AD203B41FA5}">
                      <a16:colId xmlns:a16="http://schemas.microsoft.com/office/drawing/2014/main" val="1118837408"/>
                    </a:ext>
                  </a:extLst>
                </a:gridCol>
                <a:gridCol w="362555">
                  <a:extLst>
                    <a:ext uri="{9D8B030D-6E8A-4147-A177-3AD203B41FA5}">
                      <a16:colId xmlns:a16="http://schemas.microsoft.com/office/drawing/2014/main" val="3316365917"/>
                    </a:ext>
                  </a:extLst>
                </a:gridCol>
                <a:gridCol w="362555">
                  <a:extLst>
                    <a:ext uri="{9D8B030D-6E8A-4147-A177-3AD203B41FA5}">
                      <a16:colId xmlns:a16="http://schemas.microsoft.com/office/drawing/2014/main" val="109229169"/>
                    </a:ext>
                  </a:extLst>
                </a:gridCol>
                <a:gridCol w="362555">
                  <a:extLst>
                    <a:ext uri="{9D8B030D-6E8A-4147-A177-3AD203B41FA5}">
                      <a16:colId xmlns:a16="http://schemas.microsoft.com/office/drawing/2014/main" val="3726514561"/>
                    </a:ext>
                  </a:extLst>
                </a:gridCol>
                <a:gridCol w="362555">
                  <a:extLst>
                    <a:ext uri="{9D8B030D-6E8A-4147-A177-3AD203B41FA5}">
                      <a16:colId xmlns:a16="http://schemas.microsoft.com/office/drawing/2014/main" val="955958358"/>
                    </a:ext>
                  </a:extLst>
                </a:gridCol>
                <a:gridCol w="362555">
                  <a:extLst>
                    <a:ext uri="{9D8B030D-6E8A-4147-A177-3AD203B41FA5}">
                      <a16:colId xmlns:a16="http://schemas.microsoft.com/office/drawing/2014/main" val="1010380798"/>
                    </a:ext>
                  </a:extLst>
                </a:gridCol>
                <a:gridCol w="362555">
                  <a:extLst>
                    <a:ext uri="{9D8B030D-6E8A-4147-A177-3AD203B41FA5}">
                      <a16:colId xmlns:a16="http://schemas.microsoft.com/office/drawing/2014/main" val="2932122875"/>
                    </a:ext>
                  </a:extLst>
                </a:gridCol>
                <a:gridCol w="362555">
                  <a:extLst>
                    <a:ext uri="{9D8B030D-6E8A-4147-A177-3AD203B41FA5}">
                      <a16:colId xmlns:a16="http://schemas.microsoft.com/office/drawing/2014/main" val="1871824251"/>
                    </a:ext>
                  </a:extLst>
                </a:gridCol>
                <a:gridCol w="362555">
                  <a:extLst>
                    <a:ext uri="{9D8B030D-6E8A-4147-A177-3AD203B41FA5}">
                      <a16:colId xmlns:a16="http://schemas.microsoft.com/office/drawing/2014/main" val="1476279296"/>
                    </a:ext>
                  </a:extLst>
                </a:gridCol>
                <a:gridCol w="362555">
                  <a:extLst>
                    <a:ext uri="{9D8B030D-6E8A-4147-A177-3AD203B41FA5}">
                      <a16:colId xmlns:a16="http://schemas.microsoft.com/office/drawing/2014/main" val="2798932271"/>
                    </a:ext>
                  </a:extLst>
                </a:gridCol>
                <a:gridCol w="362555">
                  <a:extLst>
                    <a:ext uri="{9D8B030D-6E8A-4147-A177-3AD203B41FA5}">
                      <a16:colId xmlns:a16="http://schemas.microsoft.com/office/drawing/2014/main" val="1496003470"/>
                    </a:ext>
                  </a:extLst>
                </a:gridCol>
                <a:gridCol w="362555">
                  <a:extLst>
                    <a:ext uri="{9D8B030D-6E8A-4147-A177-3AD203B41FA5}">
                      <a16:colId xmlns:a16="http://schemas.microsoft.com/office/drawing/2014/main" val="1987614313"/>
                    </a:ext>
                  </a:extLst>
                </a:gridCol>
                <a:gridCol w="432143">
                  <a:extLst>
                    <a:ext uri="{9D8B030D-6E8A-4147-A177-3AD203B41FA5}">
                      <a16:colId xmlns:a16="http://schemas.microsoft.com/office/drawing/2014/main" val="3398991801"/>
                    </a:ext>
                  </a:extLst>
                </a:gridCol>
                <a:gridCol w="369518">
                  <a:extLst>
                    <a:ext uri="{9D8B030D-6E8A-4147-A177-3AD203B41FA5}">
                      <a16:colId xmlns:a16="http://schemas.microsoft.com/office/drawing/2014/main" val="2469917942"/>
                    </a:ext>
                  </a:extLst>
                </a:gridCol>
              </a:tblGrid>
              <a:tr h="210277">
                <a:tc>
                  <a:txBody>
                    <a:bodyPr/>
                    <a:lstStyle>
                      <a:lvl1pPr marL="0" algn="l" defTabSz="685783" rtl="0" eaLnBrk="1" latinLnBrk="0" hangingPunct="1">
                        <a:defRPr sz="1350" b="1" kern="1200">
                          <a:solidFill>
                            <a:schemeClr val="tx1"/>
                          </a:solidFill>
                          <a:latin typeface="Century Gothic" panose="020B0502020202020204"/>
                        </a:defRPr>
                      </a:lvl1pPr>
                      <a:lvl2pPr marL="342892" algn="l" defTabSz="685783" rtl="0" eaLnBrk="1" latinLnBrk="0" hangingPunct="1">
                        <a:defRPr sz="1350" b="1" kern="1200">
                          <a:solidFill>
                            <a:schemeClr val="tx1"/>
                          </a:solidFill>
                          <a:latin typeface="Century Gothic" panose="020B0502020202020204"/>
                        </a:defRPr>
                      </a:lvl2pPr>
                      <a:lvl3pPr marL="685783" algn="l" defTabSz="685783" rtl="0" eaLnBrk="1" latinLnBrk="0" hangingPunct="1">
                        <a:defRPr sz="1350" b="1" kern="1200">
                          <a:solidFill>
                            <a:schemeClr val="tx1"/>
                          </a:solidFill>
                          <a:latin typeface="Century Gothic" panose="020B0502020202020204"/>
                        </a:defRPr>
                      </a:lvl3pPr>
                      <a:lvl4pPr marL="1028675" algn="l" defTabSz="685783" rtl="0" eaLnBrk="1" latinLnBrk="0" hangingPunct="1">
                        <a:defRPr sz="1350" b="1" kern="1200">
                          <a:solidFill>
                            <a:schemeClr val="tx1"/>
                          </a:solidFill>
                          <a:latin typeface="Century Gothic" panose="020B0502020202020204"/>
                        </a:defRPr>
                      </a:lvl4pPr>
                      <a:lvl5pPr marL="1371566" algn="l" defTabSz="685783" rtl="0" eaLnBrk="1" latinLnBrk="0" hangingPunct="1">
                        <a:defRPr sz="1350" b="1" kern="1200">
                          <a:solidFill>
                            <a:schemeClr val="tx1"/>
                          </a:solidFill>
                          <a:latin typeface="Century Gothic" panose="020B0502020202020204"/>
                        </a:defRPr>
                      </a:lvl5pPr>
                      <a:lvl6pPr marL="1714457" algn="l" defTabSz="685783" rtl="0" eaLnBrk="1" latinLnBrk="0" hangingPunct="1">
                        <a:defRPr sz="1350" b="1" kern="1200">
                          <a:solidFill>
                            <a:schemeClr val="tx1"/>
                          </a:solidFill>
                          <a:latin typeface="Century Gothic" panose="020B0502020202020204"/>
                        </a:defRPr>
                      </a:lvl6pPr>
                      <a:lvl7pPr marL="2057348" algn="l" defTabSz="685783" rtl="0" eaLnBrk="1" latinLnBrk="0" hangingPunct="1">
                        <a:defRPr sz="1350" b="1" kern="1200">
                          <a:solidFill>
                            <a:schemeClr val="tx1"/>
                          </a:solidFill>
                          <a:latin typeface="Century Gothic" panose="020B0502020202020204"/>
                        </a:defRPr>
                      </a:lvl7pPr>
                      <a:lvl8pPr marL="2400240" algn="l" defTabSz="685783" rtl="0" eaLnBrk="1" latinLnBrk="0" hangingPunct="1">
                        <a:defRPr sz="1350" b="1" kern="1200">
                          <a:solidFill>
                            <a:schemeClr val="tx1"/>
                          </a:solidFill>
                          <a:latin typeface="Century Gothic" panose="020B0502020202020204"/>
                        </a:defRPr>
                      </a:lvl8pPr>
                      <a:lvl9pPr marL="2743132" algn="l" defTabSz="685783" rtl="0" eaLnBrk="1" latinLnBrk="0" hangingPunct="1">
                        <a:defRPr sz="1350" b="1" kern="1200">
                          <a:solidFill>
                            <a:schemeClr val="tx1"/>
                          </a:solidFill>
                          <a:latin typeface="Century Gothic" panose="020B0502020202020204"/>
                        </a:defRPr>
                      </a:lvl9pPr>
                    </a:lstStyle>
                    <a:p>
                      <a:pPr algn="ctr" fontAlgn="ctr"/>
                      <a:r>
                        <a:rPr lang="en-US" sz="800" b="1" u="none" strike="noStrike" dirty="0">
                          <a:solidFill>
                            <a:schemeClr val="bg1"/>
                          </a:solidFill>
                          <a:effectLst/>
                          <a:latin typeface="Century Gothic" panose="020B0502020202020204" pitchFamily="34" charset="0"/>
                        </a:rPr>
                        <a:t>Year</a:t>
                      </a:r>
                      <a:endParaRPr lang="en-US" sz="800" b="1" i="0" u="none" strike="noStrike" dirty="0">
                        <a:solidFill>
                          <a:schemeClr val="bg1"/>
                        </a:solidFill>
                        <a:effectLst/>
                        <a:latin typeface="Century Gothic" panose="020B0502020202020204" pitchFamily="34" charset="0"/>
                      </a:endParaRPr>
                    </a:p>
                  </a:txBody>
                  <a:tcPr marL="5300" marR="5300" marT="5300" marB="0" anchor="ctr">
                    <a:lnL>
                      <a:noFill/>
                    </a:lnL>
                    <a:lnR>
                      <a:noFill/>
                    </a:lnR>
                    <a:lnT w="12700" cmpd="sng">
                      <a:solidFill>
                        <a:srgbClr val="75CEEC"/>
                      </a:solidFill>
                    </a:lnT>
                    <a:lnB w="12700" cmpd="sng">
                      <a:solidFill>
                        <a:srgbClr val="75CEEC"/>
                      </a:solidFill>
                    </a:lnB>
                    <a:lnTlToBr w="12700" cmpd="sng">
                      <a:noFill/>
                      <a:prstDash val="solid"/>
                    </a:lnTlToBr>
                    <a:lnBlToTr w="12700" cmpd="sng">
                      <a:noFill/>
                      <a:prstDash val="solid"/>
                    </a:lnBlToTr>
                    <a:solidFill>
                      <a:schemeClr val="tx1"/>
                    </a:solidFill>
                  </a:tcPr>
                </a:tc>
                <a:tc>
                  <a:txBody>
                    <a:bodyPr/>
                    <a:lstStyle/>
                    <a:p>
                      <a:pPr algn="ctr" fontAlgn="ctr"/>
                      <a:r>
                        <a:rPr lang="en-US" sz="800" b="1" i="0" u="none" strike="noStrike" dirty="0">
                          <a:solidFill>
                            <a:srgbClr val="000000"/>
                          </a:solidFill>
                          <a:effectLst/>
                          <a:latin typeface="Century Gothic" panose="020B0502020202020204" pitchFamily="34" charset="0"/>
                        </a:rPr>
                        <a:t>2002</a:t>
                      </a:r>
                    </a:p>
                  </a:txBody>
                  <a:tcPr marL="7620" marR="7620" marT="7620" marB="0" anchor="ctr">
                    <a:lnL>
                      <a:noFill/>
                    </a:lnL>
                    <a:lnR>
                      <a:noFill/>
                    </a:lnR>
                    <a:lnT w="12700" cmpd="sng">
                      <a:solidFill>
                        <a:srgbClr val="75CEEC"/>
                      </a:solidFill>
                    </a:lnT>
                    <a:lnB w="12700" cmpd="sng">
                      <a:solidFill>
                        <a:srgbClr val="75CEEC"/>
                      </a:solidFill>
                    </a:lnB>
                    <a:lnTlToBr w="12700" cmpd="sng">
                      <a:noFill/>
                      <a:prstDash val="solid"/>
                    </a:lnTlToBr>
                    <a:lnBlToTr w="12700" cmpd="sng">
                      <a:noFill/>
                      <a:prstDash val="solid"/>
                    </a:lnBlToTr>
                    <a:solidFill>
                      <a:schemeClr val="tx1"/>
                    </a:solidFill>
                  </a:tcPr>
                </a:tc>
                <a:tc>
                  <a:txBody>
                    <a:bodyPr/>
                    <a:lstStyle/>
                    <a:p>
                      <a:pPr algn="ctr" fontAlgn="ctr"/>
                      <a:r>
                        <a:rPr lang="en-US" sz="800" b="1" i="0" u="none" strike="noStrike" dirty="0">
                          <a:solidFill>
                            <a:srgbClr val="000000"/>
                          </a:solidFill>
                          <a:effectLst/>
                          <a:latin typeface="Century Gothic" panose="020B0502020202020204" pitchFamily="34" charset="0"/>
                        </a:rPr>
                        <a:t>2003</a:t>
                      </a:r>
                    </a:p>
                  </a:txBody>
                  <a:tcPr marL="7620" marR="7620" marT="7620" marB="0" anchor="ctr">
                    <a:lnL>
                      <a:noFill/>
                    </a:lnL>
                    <a:lnR>
                      <a:noFill/>
                    </a:lnR>
                    <a:lnT w="12700" cmpd="sng">
                      <a:solidFill>
                        <a:srgbClr val="75CEEC"/>
                      </a:solidFill>
                    </a:lnT>
                    <a:lnB w="12700" cmpd="sng">
                      <a:solidFill>
                        <a:srgbClr val="75CEEC"/>
                      </a:solidFill>
                    </a:lnB>
                    <a:lnTlToBr w="12700" cmpd="sng">
                      <a:noFill/>
                      <a:prstDash val="solid"/>
                    </a:lnTlToBr>
                    <a:lnBlToTr w="12700" cmpd="sng">
                      <a:noFill/>
                      <a:prstDash val="solid"/>
                    </a:lnBlToTr>
                    <a:solidFill>
                      <a:schemeClr val="tx1"/>
                    </a:solidFill>
                  </a:tcPr>
                </a:tc>
                <a:tc>
                  <a:txBody>
                    <a:bodyPr/>
                    <a:lstStyle/>
                    <a:p>
                      <a:pPr algn="ctr" fontAlgn="ctr"/>
                      <a:r>
                        <a:rPr lang="en-US" sz="800" b="1" i="0" u="none" strike="noStrike" dirty="0">
                          <a:solidFill>
                            <a:srgbClr val="000000"/>
                          </a:solidFill>
                          <a:effectLst/>
                          <a:latin typeface="Century Gothic" panose="020B0502020202020204" pitchFamily="34" charset="0"/>
                        </a:rPr>
                        <a:t>2004</a:t>
                      </a:r>
                    </a:p>
                  </a:txBody>
                  <a:tcPr marL="7620" marR="7620" marT="7620" marB="0" anchor="ctr">
                    <a:lnL>
                      <a:noFill/>
                    </a:lnL>
                    <a:lnR>
                      <a:noFill/>
                    </a:lnR>
                    <a:lnT w="12700" cmpd="sng">
                      <a:solidFill>
                        <a:srgbClr val="75CEEC"/>
                      </a:solidFill>
                    </a:lnT>
                    <a:lnB w="12700" cmpd="sng">
                      <a:solidFill>
                        <a:srgbClr val="75CEEC"/>
                      </a:solidFill>
                    </a:lnB>
                    <a:lnTlToBr w="12700" cmpd="sng">
                      <a:noFill/>
                      <a:prstDash val="solid"/>
                    </a:lnTlToBr>
                    <a:lnBlToTr w="12700" cmpd="sng">
                      <a:noFill/>
                      <a:prstDash val="solid"/>
                    </a:lnBlToTr>
                    <a:solidFill>
                      <a:schemeClr val="tx1"/>
                    </a:solidFill>
                  </a:tcPr>
                </a:tc>
                <a:tc>
                  <a:txBody>
                    <a:bodyPr/>
                    <a:lstStyle/>
                    <a:p>
                      <a:pPr algn="ctr" fontAlgn="ctr"/>
                      <a:r>
                        <a:rPr lang="en-US" sz="800" b="1" i="0" u="none" strike="noStrike" dirty="0">
                          <a:solidFill>
                            <a:srgbClr val="000000"/>
                          </a:solidFill>
                          <a:effectLst/>
                          <a:latin typeface="Century Gothic" panose="020B0502020202020204" pitchFamily="34" charset="0"/>
                        </a:rPr>
                        <a:t>2005</a:t>
                      </a:r>
                    </a:p>
                  </a:txBody>
                  <a:tcPr marL="7620" marR="7620" marT="7620" marB="0" anchor="ctr">
                    <a:lnL>
                      <a:noFill/>
                    </a:lnL>
                    <a:lnR>
                      <a:noFill/>
                    </a:lnR>
                    <a:lnT w="12700" cmpd="sng">
                      <a:solidFill>
                        <a:srgbClr val="75CEEC"/>
                      </a:solidFill>
                    </a:lnT>
                    <a:lnB w="12700" cmpd="sng">
                      <a:solidFill>
                        <a:srgbClr val="75CEEC"/>
                      </a:solidFill>
                    </a:lnB>
                    <a:lnTlToBr w="12700" cmpd="sng">
                      <a:noFill/>
                      <a:prstDash val="solid"/>
                    </a:lnTlToBr>
                    <a:lnBlToTr w="12700" cmpd="sng">
                      <a:noFill/>
                      <a:prstDash val="solid"/>
                    </a:lnBlToTr>
                    <a:solidFill>
                      <a:schemeClr val="tx1"/>
                    </a:solidFill>
                  </a:tcPr>
                </a:tc>
                <a:tc>
                  <a:txBody>
                    <a:bodyPr/>
                    <a:lstStyle/>
                    <a:p>
                      <a:pPr algn="ctr" fontAlgn="ctr"/>
                      <a:r>
                        <a:rPr lang="en-US" sz="800" b="1" i="0" u="none" strike="noStrike" dirty="0">
                          <a:solidFill>
                            <a:srgbClr val="000000"/>
                          </a:solidFill>
                          <a:effectLst/>
                          <a:latin typeface="Century Gothic" panose="020B0502020202020204" pitchFamily="34" charset="0"/>
                        </a:rPr>
                        <a:t>2006</a:t>
                      </a:r>
                    </a:p>
                  </a:txBody>
                  <a:tcPr marL="7620" marR="7620" marT="7620" marB="0" anchor="ctr">
                    <a:lnL>
                      <a:noFill/>
                    </a:lnL>
                    <a:lnR>
                      <a:noFill/>
                    </a:lnR>
                    <a:lnT w="12700" cmpd="sng">
                      <a:solidFill>
                        <a:srgbClr val="75CEEC"/>
                      </a:solidFill>
                    </a:lnT>
                    <a:lnB w="12700" cmpd="sng">
                      <a:solidFill>
                        <a:srgbClr val="75CEEC"/>
                      </a:solidFill>
                    </a:lnB>
                    <a:lnTlToBr w="12700" cmpd="sng">
                      <a:noFill/>
                      <a:prstDash val="solid"/>
                    </a:lnTlToBr>
                    <a:lnBlToTr w="12700" cmpd="sng">
                      <a:noFill/>
                      <a:prstDash val="solid"/>
                    </a:lnBlToTr>
                    <a:solidFill>
                      <a:srgbClr val="FFFF99">
                        <a:alpha val="48000"/>
                      </a:srgbClr>
                    </a:solidFill>
                  </a:tcPr>
                </a:tc>
                <a:tc>
                  <a:txBody>
                    <a:bodyPr/>
                    <a:lstStyle/>
                    <a:p>
                      <a:pPr algn="ctr" fontAlgn="ctr"/>
                      <a:r>
                        <a:rPr lang="en-US" sz="800" b="1" i="0" u="none" strike="noStrike">
                          <a:solidFill>
                            <a:srgbClr val="000000"/>
                          </a:solidFill>
                          <a:effectLst/>
                          <a:latin typeface="Century Gothic" panose="020B0502020202020204" pitchFamily="34" charset="0"/>
                        </a:rPr>
                        <a:t>2007</a:t>
                      </a:r>
                    </a:p>
                  </a:txBody>
                  <a:tcPr marL="7620" marR="7620" marT="7620" marB="0" anchor="ctr">
                    <a:lnL>
                      <a:noFill/>
                    </a:lnL>
                    <a:lnR>
                      <a:noFill/>
                    </a:lnR>
                    <a:lnT w="12700" cmpd="sng">
                      <a:solidFill>
                        <a:srgbClr val="75CEEC"/>
                      </a:solidFill>
                    </a:lnT>
                    <a:lnB w="12700" cmpd="sng">
                      <a:solidFill>
                        <a:srgbClr val="75CEEC"/>
                      </a:solidFill>
                    </a:lnB>
                    <a:lnTlToBr w="12700" cmpd="sng">
                      <a:noFill/>
                      <a:prstDash val="solid"/>
                    </a:lnTlToBr>
                    <a:lnBlToTr w="12700" cmpd="sng">
                      <a:noFill/>
                      <a:prstDash val="solid"/>
                    </a:lnBlToTr>
                    <a:solidFill>
                      <a:schemeClr val="tx1"/>
                    </a:solidFill>
                  </a:tcPr>
                </a:tc>
                <a:tc>
                  <a:txBody>
                    <a:bodyPr/>
                    <a:lstStyle/>
                    <a:p>
                      <a:pPr algn="ctr" fontAlgn="ctr"/>
                      <a:r>
                        <a:rPr lang="en-US" sz="800" b="1" i="0" u="none" strike="noStrike" dirty="0">
                          <a:solidFill>
                            <a:srgbClr val="000000"/>
                          </a:solidFill>
                          <a:effectLst/>
                          <a:latin typeface="Century Gothic" panose="020B0502020202020204" pitchFamily="34" charset="0"/>
                        </a:rPr>
                        <a:t>2008</a:t>
                      </a:r>
                    </a:p>
                  </a:txBody>
                  <a:tcPr marL="7620" marR="7620" marT="7620" marB="0" anchor="ctr">
                    <a:lnL>
                      <a:noFill/>
                    </a:lnL>
                    <a:lnR>
                      <a:noFill/>
                    </a:lnR>
                    <a:lnT w="12700" cmpd="sng">
                      <a:solidFill>
                        <a:srgbClr val="75CEEC"/>
                      </a:solidFill>
                    </a:lnT>
                    <a:lnB w="12700" cmpd="sng">
                      <a:solidFill>
                        <a:srgbClr val="75CEEC"/>
                      </a:solidFill>
                    </a:lnB>
                    <a:lnTlToBr w="12700" cmpd="sng">
                      <a:noFill/>
                      <a:prstDash val="solid"/>
                    </a:lnTlToBr>
                    <a:lnBlToTr w="12700" cmpd="sng">
                      <a:noFill/>
                      <a:prstDash val="solid"/>
                    </a:lnBlToTr>
                    <a:solidFill>
                      <a:schemeClr val="tx1"/>
                    </a:solidFill>
                  </a:tcPr>
                </a:tc>
                <a:tc>
                  <a:txBody>
                    <a:bodyPr/>
                    <a:lstStyle/>
                    <a:p>
                      <a:pPr algn="ctr" fontAlgn="ctr"/>
                      <a:r>
                        <a:rPr lang="en-US" sz="800" b="1" i="0" u="none" strike="noStrike" dirty="0">
                          <a:solidFill>
                            <a:srgbClr val="000000"/>
                          </a:solidFill>
                          <a:effectLst/>
                          <a:latin typeface="Century Gothic" panose="020B0502020202020204" pitchFamily="34" charset="0"/>
                        </a:rPr>
                        <a:t>2009</a:t>
                      </a:r>
                    </a:p>
                  </a:txBody>
                  <a:tcPr marL="7620" marR="7620" marT="7620" marB="0" anchor="ctr">
                    <a:lnL>
                      <a:noFill/>
                    </a:lnL>
                    <a:lnR>
                      <a:noFill/>
                    </a:lnR>
                    <a:lnT w="12700" cmpd="sng">
                      <a:solidFill>
                        <a:srgbClr val="75CEEC"/>
                      </a:solidFill>
                    </a:lnT>
                    <a:lnB w="12700" cmpd="sng">
                      <a:solidFill>
                        <a:srgbClr val="75CEEC"/>
                      </a:solidFill>
                    </a:lnB>
                    <a:lnTlToBr w="12700" cmpd="sng">
                      <a:noFill/>
                      <a:prstDash val="solid"/>
                    </a:lnTlToBr>
                    <a:lnBlToTr w="12700" cmpd="sng">
                      <a:noFill/>
                      <a:prstDash val="solid"/>
                    </a:lnBlToTr>
                    <a:solidFill>
                      <a:schemeClr val="tx1"/>
                    </a:solidFill>
                  </a:tcPr>
                </a:tc>
                <a:tc>
                  <a:txBody>
                    <a:bodyPr/>
                    <a:lstStyle/>
                    <a:p>
                      <a:pPr algn="ctr" fontAlgn="ctr"/>
                      <a:r>
                        <a:rPr lang="en-US" sz="800" b="1" i="0" u="none" strike="noStrike">
                          <a:solidFill>
                            <a:srgbClr val="000000"/>
                          </a:solidFill>
                          <a:effectLst/>
                          <a:latin typeface="Century Gothic" panose="020B0502020202020204" pitchFamily="34" charset="0"/>
                        </a:rPr>
                        <a:t>2010</a:t>
                      </a:r>
                    </a:p>
                  </a:txBody>
                  <a:tcPr marL="7620" marR="7620" marT="7620" marB="0" anchor="ctr">
                    <a:lnL>
                      <a:noFill/>
                    </a:lnL>
                    <a:lnR>
                      <a:noFill/>
                    </a:lnR>
                    <a:lnT w="12700" cmpd="sng">
                      <a:solidFill>
                        <a:srgbClr val="75CEEC"/>
                      </a:solidFill>
                    </a:lnT>
                    <a:lnB w="12700" cmpd="sng">
                      <a:solidFill>
                        <a:srgbClr val="75CEEC"/>
                      </a:solidFill>
                    </a:lnB>
                    <a:lnTlToBr w="12700" cmpd="sng">
                      <a:noFill/>
                      <a:prstDash val="solid"/>
                    </a:lnTlToBr>
                    <a:lnBlToTr w="12700" cmpd="sng">
                      <a:noFill/>
                      <a:prstDash val="solid"/>
                    </a:lnBlToTr>
                    <a:solidFill>
                      <a:schemeClr val="tx1"/>
                    </a:solidFill>
                  </a:tcPr>
                </a:tc>
                <a:tc>
                  <a:txBody>
                    <a:bodyPr/>
                    <a:lstStyle/>
                    <a:p>
                      <a:pPr algn="ctr" fontAlgn="ctr"/>
                      <a:r>
                        <a:rPr lang="en-US" sz="800" b="1" i="0" u="none" strike="noStrike" dirty="0">
                          <a:solidFill>
                            <a:srgbClr val="000000"/>
                          </a:solidFill>
                          <a:effectLst/>
                          <a:latin typeface="Century Gothic" panose="020B0502020202020204" pitchFamily="34" charset="0"/>
                        </a:rPr>
                        <a:t>2011</a:t>
                      </a:r>
                    </a:p>
                  </a:txBody>
                  <a:tcPr marL="7620" marR="7620" marT="7620" marB="0" anchor="ctr">
                    <a:lnL>
                      <a:noFill/>
                    </a:lnL>
                    <a:lnR>
                      <a:noFill/>
                    </a:lnR>
                    <a:lnT w="12700" cmpd="sng">
                      <a:solidFill>
                        <a:srgbClr val="75CEEC"/>
                      </a:solidFill>
                    </a:lnT>
                    <a:lnB w="12700" cmpd="sng">
                      <a:solidFill>
                        <a:srgbClr val="75CEEC"/>
                      </a:solidFill>
                    </a:lnB>
                    <a:lnTlToBr w="12700" cmpd="sng">
                      <a:noFill/>
                      <a:prstDash val="solid"/>
                    </a:lnTlToBr>
                    <a:lnBlToTr w="12700" cmpd="sng">
                      <a:noFill/>
                      <a:prstDash val="solid"/>
                    </a:lnBlToTr>
                    <a:solidFill>
                      <a:schemeClr val="tx1"/>
                    </a:solidFill>
                  </a:tcPr>
                </a:tc>
                <a:tc>
                  <a:txBody>
                    <a:bodyPr/>
                    <a:lstStyle/>
                    <a:p>
                      <a:pPr algn="ctr" fontAlgn="ctr"/>
                      <a:r>
                        <a:rPr lang="en-US" sz="800" b="1" i="0" u="none" strike="noStrike">
                          <a:solidFill>
                            <a:srgbClr val="000000"/>
                          </a:solidFill>
                          <a:effectLst/>
                          <a:latin typeface="Century Gothic" panose="020B0502020202020204" pitchFamily="34" charset="0"/>
                        </a:rPr>
                        <a:t>2012</a:t>
                      </a:r>
                    </a:p>
                  </a:txBody>
                  <a:tcPr marL="7620" marR="7620" marT="7620" marB="0" anchor="ctr">
                    <a:lnL>
                      <a:noFill/>
                    </a:lnL>
                    <a:lnR>
                      <a:noFill/>
                    </a:lnR>
                    <a:lnT w="12700" cmpd="sng">
                      <a:solidFill>
                        <a:srgbClr val="75CEEC"/>
                      </a:solidFill>
                    </a:lnT>
                    <a:lnB w="12700" cmpd="sng">
                      <a:solidFill>
                        <a:srgbClr val="75CEEC"/>
                      </a:solidFill>
                    </a:lnB>
                    <a:lnTlToBr w="12700" cmpd="sng">
                      <a:noFill/>
                      <a:prstDash val="solid"/>
                    </a:lnTlToBr>
                    <a:lnBlToTr w="12700" cmpd="sng">
                      <a:noFill/>
                      <a:prstDash val="solid"/>
                    </a:lnBlToTr>
                    <a:solidFill>
                      <a:schemeClr val="tx1"/>
                    </a:solidFill>
                  </a:tcPr>
                </a:tc>
                <a:tc>
                  <a:txBody>
                    <a:bodyPr/>
                    <a:lstStyle/>
                    <a:p>
                      <a:pPr algn="ctr" fontAlgn="ctr"/>
                      <a:r>
                        <a:rPr lang="en-US" sz="800" b="1" i="0" u="none" strike="noStrike" dirty="0">
                          <a:solidFill>
                            <a:srgbClr val="000000"/>
                          </a:solidFill>
                          <a:effectLst/>
                          <a:latin typeface="Century Gothic" panose="020B0502020202020204" pitchFamily="34" charset="0"/>
                        </a:rPr>
                        <a:t>2013</a:t>
                      </a:r>
                    </a:p>
                  </a:txBody>
                  <a:tcPr marL="7620" marR="7620" marT="7620" marB="0" anchor="ctr">
                    <a:lnL>
                      <a:noFill/>
                    </a:lnL>
                    <a:lnR>
                      <a:noFill/>
                    </a:lnR>
                    <a:lnT w="12700" cmpd="sng">
                      <a:solidFill>
                        <a:srgbClr val="75CEEC"/>
                      </a:solidFill>
                    </a:lnT>
                    <a:lnB w="12700" cmpd="sng">
                      <a:solidFill>
                        <a:srgbClr val="75CEEC"/>
                      </a:solidFill>
                    </a:lnB>
                    <a:lnTlToBr w="12700" cmpd="sng">
                      <a:noFill/>
                      <a:prstDash val="solid"/>
                    </a:lnTlToBr>
                    <a:lnBlToTr w="12700" cmpd="sng">
                      <a:noFill/>
                      <a:prstDash val="solid"/>
                    </a:lnBlToTr>
                    <a:solidFill>
                      <a:schemeClr val="tx1"/>
                    </a:solidFill>
                  </a:tcPr>
                </a:tc>
                <a:tc>
                  <a:txBody>
                    <a:bodyPr/>
                    <a:lstStyle/>
                    <a:p>
                      <a:pPr algn="ctr" fontAlgn="ctr"/>
                      <a:r>
                        <a:rPr lang="en-US" sz="800" b="1" i="0" u="none" strike="noStrike" dirty="0">
                          <a:solidFill>
                            <a:srgbClr val="000000"/>
                          </a:solidFill>
                          <a:effectLst/>
                          <a:latin typeface="Century Gothic" panose="020B0502020202020204" pitchFamily="34" charset="0"/>
                        </a:rPr>
                        <a:t>2014</a:t>
                      </a:r>
                    </a:p>
                  </a:txBody>
                  <a:tcPr marL="7620" marR="7620" marT="7620" marB="0" anchor="ctr">
                    <a:lnL>
                      <a:noFill/>
                    </a:lnL>
                    <a:lnR>
                      <a:noFill/>
                    </a:lnR>
                    <a:lnT w="12700" cmpd="sng">
                      <a:solidFill>
                        <a:srgbClr val="75CEEC"/>
                      </a:solidFill>
                    </a:lnT>
                    <a:lnB w="12700" cmpd="sng">
                      <a:solidFill>
                        <a:srgbClr val="75CEEC"/>
                      </a:solidFill>
                    </a:lnB>
                    <a:lnTlToBr w="12700" cmpd="sng">
                      <a:noFill/>
                      <a:prstDash val="solid"/>
                    </a:lnTlToBr>
                    <a:lnBlToTr w="12700" cmpd="sng">
                      <a:noFill/>
                      <a:prstDash val="solid"/>
                    </a:lnBlToTr>
                    <a:solidFill>
                      <a:schemeClr val="tx1"/>
                    </a:solidFill>
                  </a:tcPr>
                </a:tc>
                <a:tc>
                  <a:txBody>
                    <a:bodyPr/>
                    <a:lstStyle/>
                    <a:p>
                      <a:pPr algn="ctr" fontAlgn="ctr"/>
                      <a:r>
                        <a:rPr lang="en-US" sz="800" b="1" i="0" u="none" strike="noStrike" dirty="0">
                          <a:solidFill>
                            <a:srgbClr val="000000"/>
                          </a:solidFill>
                          <a:effectLst/>
                          <a:latin typeface="Century Gothic" panose="020B0502020202020204" pitchFamily="34" charset="0"/>
                        </a:rPr>
                        <a:t>2015</a:t>
                      </a:r>
                    </a:p>
                  </a:txBody>
                  <a:tcPr marL="7620" marR="7620" marT="7620" marB="0" anchor="ctr">
                    <a:lnL>
                      <a:noFill/>
                    </a:lnL>
                    <a:lnR>
                      <a:noFill/>
                    </a:lnR>
                    <a:lnT w="12700" cmpd="sng">
                      <a:solidFill>
                        <a:srgbClr val="75CEEC"/>
                      </a:solidFill>
                    </a:lnT>
                    <a:lnB w="12700" cmpd="sng">
                      <a:solidFill>
                        <a:srgbClr val="75CEEC"/>
                      </a:solidFill>
                    </a:lnB>
                    <a:lnTlToBr w="12700" cmpd="sng">
                      <a:noFill/>
                      <a:prstDash val="solid"/>
                    </a:lnTlToBr>
                    <a:lnBlToTr w="12700" cmpd="sng">
                      <a:noFill/>
                      <a:prstDash val="solid"/>
                    </a:lnBlToTr>
                    <a:solidFill>
                      <a:schemeClr val="tx1"/>
                    </a:solidFill>
                  </a:tcPr>
                </a:tc>
                <a:tc>
                  <a:txBody>
                    <a:bodyPr/>
                    <a:lstStyle/>
                    <a:p>
                      <a:pPr algn="ctr" fontAlgn="ctr"/>
                      <a:r>
                        <a:rPr lang="en-US" sz="800" b="1" i="0" u="none" strike="noStrike" dirty="0">
                          <a:solidFill>
                            <a:srgbClr val="000000"/>
                          </a:solidFill>
                          <a:effectLst/>
                          <a:latin typeface="Century Gothic" panose="020B0502020202020204" pitchFamily="34" charset="0"/>
                        </a:rPr>
                        <a:t>2016</a:t>
                      </a:r>
                    </a:p>
                  </a:txBody>
                  <a:tcPr marL="7620" marR="7620" marT="7620" marB="0" anchor="ctr">
                    <a:lnL>
                      <a:noFill/>
                    </a:lnL>
                    <a:lnR>
                      <a:noFill/>
                    </a:lnR>
                    <a:lnT w="12700" cmpd="sng">
                      <a:solidFill>
                        <a:srgbClr val="75CEEC"/>
                      </a:solidFill>
                    </a:lnT>
                    <a:lnB w="12700" cmpd="sng">
                      <a:solidFill>
                        <a:srgbClr val="75CEEC"/>
                      </a:solidFill>
                    </a:lnB>
                    <a:lnTlToBr w="12700" cmpd="sng">
                      <a:noFill/>
                      <a:prstDash val="solid"/>
                    </a:lnTlToBr>
                    <a:lnBlToTr w="12700" cmpd="sng">
                      <a:noFill/>
                      <a:prstDash val="solid"/>
                    </a:lnBlToTr>
                    <a:solidFill>
                      <a:schemeClr val="tx1"/>
                    </a:solidFill>
                  </a:tcPr>
                </a:tc>
                <a:tc>
                  <a:txBody>
                    <a:bodyPr/>
                    <a:lstStyle/>
                    <a:p>
                      <a:pPr algn="ctr" fontAlgn="ctr"/>
                      <a:r>
                        <a:rPr lang="en-US" sz="800" b="1" i="0" u="none" strike="noStrike" dirty="0">
                          <a:solidFill>
                            <a:srgbClr val="000000"/>
                          </a:solidFill>
                          <a:effectLst/>
                          <a:latin typeface="Century Gothic" panose="020B0502020202020204" pitchFamily="34" charset="0"/>
                        </a:rPr>
                        <a:t>2017</a:t>
                      </a:r>
                    </a:p>
                  </a:txBody>
                  <a:tcPr marL="7620" marR="7620" marT="7620" marB="0" anchor="ctr">
                    <a:lnL>
                      <a:noFill/>
                    </a:lnL>
                    <a:lnR>
                      <a:noFill/>
                    </a:lnR>
                    <a:lnT w="12700" cmpd="sng">
                      <a:solidFill>
                        <a:srgbClr val="75CEEC"/>
                      </a:solidFill>
                    </a:lnT>
                    <a:lnB w="12700" cmpd="sng">
                      <a:solidFill>
                        <a:srgbClr val="75CEEC"/>
                      </a:solidFill>
                    </a:lnB>
                    <a:lnTlToBr w="12700" cmpd="sng">
                      <a:noFill/>
                      <a:prstDash val="solid"/>
                    </a:lnTlToBr>
                    <a:lnBlToTr w="12700" cmpd="sng">
                      <a:noFill/>
                      <a:prstDash val="solid"/>
                    </a:lnBlToTr>
                    <a:solidFill>
                      <a:schemeClr val="tx1"/>
                    </a:solidFill>
                  </a:tcPr>
                </a:tc>
                <a:tc>
                  <a:txBody>
                    <a:bodyPr/>
                    <a:lstStyle/>
                    <a:p>
                      <a:pPr algn="ctr" fontAlgn="ctr"/>
                      <a:r>
                        <a:rPr lang="en-US" sz="800" b="1" i="0" u="none" strike="noStrike" dirty="0">
                          <a:solidFill>
                            <a:srgbClr val="000000"/>
                          </a:solidFill>
                          <a:effectLst/>
                          <a:latin typeface="Century Gothic" panose="020B0502020202020204" pitchFamily="34" charset="0"/>
                        </a:rPr>
                        <a:t>2018</a:t>
                      </a:r>
                    </a:p>
                  </a:txBody>
                  <a:tcPr marL="7620" marR="7620" marT="7620" marB="0" anchor="ctr">
                    <a:lnL>
                      <a:noFill/>
                    </a:lnL>
                    <a:lnR>
                      <a:noFill/>
                    </a:lnR>
                    <a:lnT w="12700" cmpd="sng">
                      <a:solidFill>
                        <a:srgbClr val="75CEEC"/>
                      </a:solidFill>
                    </a:lnT>
                    <a:lnB w="12700" cmpd="sng">
                      <a:solidFill>
                        <a:srgbClr val="75CEEC"/>
                      </a:solidFill>
                    </a:lnB>
                    <a:lnTlToBr w="12700" cmpd="sng">
                      <a:noFill/>
                      <a:prstDash val="solid"/>
                    </a:lnTlToBr>
                    <a:lnBlToTr w="12700" cmpd="sng">
                      <a:noFill/>
                      <a:prstDash val="solid"/>
                    </a:lnBlToTr>
                    <a:solidFill>
                      <a:schemeClr val="tx1"/>
                    </a:solidFill>
                  </a:tcPr>
                </a:tc>
                <a:tc>
                  <a:txBody>
                    <a:bodyPr/>
                    <a:lstStyle/>
                    <a:p>
                      <a:pPr algn="ctr" fontAlgn="ctr"/>
                      <a:r>
                        <a:rPr lang="en-US" sz="800" b="1" i="0" u="none" strike="noStrike" dirty="0">
                          <a:solidFill>
                            <a:srgbClr val="000000"/>
                          </a:solidFill>
                          <a:effectLst/>
                          <a:latin typeface="Century Gothic" panose="020B0502020202020204" pitchFamily="34" charset="0"/>
                        </a:rPr>
                        <a:t>2019</a:t>
                      </a:r>
                    </a:p>
                  </a:txBody>
                  <a:tcPr marL="7620" marR="7620" marT="7620" marB="0" anchor="ctr">
                    <a:lnL>
                      <a:noFill/>
                    </a:lnL>
                    <a:lnR>
                      <a:noFill/>
                    </a:lnR>
                    <a:lnT w="12700" cmpd="sng">
                      <a:solidFill>
                        <a:srgbClr val="75CEEC"/>
                      </a:solidFill>
                    </a:lnT>
                    <a:lnB w="12700" cmpd="sng">
                      <a:solidFill>
                        <a:srgbClr val="75CEEC"/>
                      </a:solidFill>
                    </a:lnB>
                    <a:lnTlToBr w="12700" cmpd="sng">
                      <a:noFill/>
                      <a:prstDash val="solid"/>
                    </a:lnTlToBr>
                    <a:lnBlToTr w="12700" cmpd="sng">
                      <a:noFill/>
                      <a:prstDash val="solid"/>
                    </a:lnBlToTr>
                    <a:solidFill>
                      <a:schemeClr val="tx1"/>
                    </a:solidFill>
                  </a:tcPr>
                </a:tc>
                <a:tc>
                  <a:txBody>
                    <a:bodyPr/>
                    <a:lstStyle/>
                    <a:p>
                      <a:pPr algn="ctr" fontAlgn="ctr"/>
                      <a:r>
                        <a:rPr lang="en-US" sz="800" b="1" i="0" u="none" strike="noStrike" dirty="0">
                          <a:solidFill>
                            <a:srgbClr val="000000"/>
                          </a:solidFill>
                          <a:effectLst/>
                          <a:latin typeface="Century Gothic" panose="020B0502020202020204" pitchFamily="34" charset="0"/>
                        </a:rPr>
                        <a:t>2020</a:t>
                      </a:r>
                    </a:p>
                  </a:txBody>
                  <a:tcPr marL="7620" marR="7620" marT="7620" marB="0" anchor="ctr">
                    <a:lnL>
                      <a:noFill/>
                    </a:lnL>
                    <a:lnR>
                      <a:noFill/>
                    </a:lnR>
                    <a:lnT w="12700" cmpd="sng">
                      <a:solidFill>
                        <a:srgbClr val="75CEEC"/>
                      </a:solidFill>
                    </a:lnT>
                    <a:lnB w="12700" cmpd="sng">
                      <a:solidFill>
                        <a:srgbClr val="75CEEC"/>
                      </a:solidFill>
                    </a:lnB>
                    <a:lnTlToBr w="12700" cmpd="sng">
                      <a:noFill/>
                      <a:prstDash val="solid"/>
                    </a:lnTlToBr>
                    <a:lnBlToTr w="12700" cmpd="sng">
                      <a:noFill/>
                      <a:prstDash val="solid"/>
                    </a:lnBlToTr>
                    <a:solidFill>
                      <a:schemeClr val="tx1"/>
                    </a:solidFill>
                  </a:tcPr>
                </a:tc>
                <a:tc>
                  <a:txBody>
                    <a:bodyPr/>
                    <a:lstStyle/>
                    <a:p>
                      <a:pPr algn="ctr" fontAlgn="b"/>
                      <a:r>
                        <a:rPr lang="en-US" sz="800" b="1" i="0" u="none" strike="noStrike" dirty="0">
                          <a:solidFill>
                            <a:srgbClr val="000000"/>
                          </a:solidFill>
                          <a:effectLst/>
                          <a:latin typeface="Century Gothic" panose="020B0502020202020204" pitchFamily="34" charset="0"/>
                        </a:rPr>
                        <a:t>2021</a:t>
                      </a:r>
                    </a:p>
                  </a:txBody>
                  <a:tcPr marL="7620" marR="7620" marT="7620" marB="0" anchor="ctr">
                    <a:lnL>
                      <a:noFill/>
                    </a:lnL>
                    <a:lnR>
                      <a:noFill/>
                    </a:lnR>
                    <a:lnT w="12700" cmpd="sng">
                      <a:solidFill>
                        <a:srgbClr val="75CEEC"/>
                      </a:solidFill>
                    </a:lnT>
                    <a:lnB w="12700" cmpd="sng">
                      <a:solidFill>
                        <a:srgbClr val="75CEEC"/>
                      </a:solidFill>
                    </a:lnB>
                    <a:lnTlToBr w="12700" cmpd="sng">
                      <a:noFill/>
                      <a:prstDash val="solid"/>
                    </a:lnTlToBr>
                    <a:lnBlToTr w="12700" cmpd="sng">
                      <a:noFill/>
                      <a:prstDash val="solid"/>
                    </a:lnBlToTr>
                    <a:solidFill>
                      <a:schemeClr val="tx1"/>
                    </a:solidFill>
                  </a:tcPr>
                </a:tc>
                <a:tc>
                  <a:txBody>
                    <a:bodyPr/>
                    <a:lstStyle/>
                    <a:p>
                      <a:pPr algn="ctr" fontAlgn="b"/>
                      <a:r>
                        <a:rPr lang="en-US" sz="800" b="1" i="0" u="none" strike="noStrike" dirty="0">
                          <a:solidFill>
                            <a:srgbClr val="000000"/>
                          </a:solidFill>
                          <a:effectLst/>
                          <a:latin typeface="Century Gothic" panose="020B0502020202020204" pitchFamily="34" charset="0"/>
                        </a:rPr>
                        <a:t>Jan-Jun 2022</a:t>
                      </a:r>
                    </a:p>
                  </a:txBody>
                  <a:tcPr marL="7620" marR="7620" marT="7620" marB="0" anchor="ctr">
                    <a:lnL>
                      <a:noFill/>
                    </a:lnL>
                    <a:lnR>
                      <a:noFill/>
                    </a:lnR>
                    <a:lnT w="12700" cmpd="sng">
                      <a:solidFill>
                        <a:srgbClr val="75CEEC"/>
                      </a:solidFill>
                    </a:lnT>
                    <a:lnB w="12700" cmpd="sng">
                      <a:solidFill>
                        <a:srgbClr val="75CEEC"/>
                      </a:solidFill>
                    </a:lnB>
                    <a:lnTlToBr w="12700" cmpd="sng">
                      <a:noFill/>
                      <a:prstDash val="solid"/>
                    </a:lnTlToBr>
                    <a:lnBlToTr w="12700" cmpd="sng">
                      <a:noFill/>
                      <a:prstDash val="solid"/>
                    </a:lnBlToTr>
                    <a:solidFill>
                      <a:srgbClr val="FFFF99"/>
                    </a:solidFill>
                  </a:tcPr>
                </a:tc>
                <a:tc>
                  <a:txBody>
                    <a:bodyPr/>
                    <a:lstStyle/>
                    <a:p>
                      <a:pPr algn="ctr" fontAlgn="b"/>
                      <a:r>
                        <a:rPr lang="en-US" sz="800" b="1" i="0" u="none" strike="noStrike" dirty="0">
                          <a:solidFill>
                            <a:srgbClr val="000000"/>
                          </a:solidFill>
                          <a:effectLst/>
                          <a:latin typeface="Century Gothic" panose="020B0502020202020204" pitchFamily="34" charset="0"/>
                        </a:rPr>
                        <a:t>Jul 22</a:t>
                      </a:r>
                    </a:p>
                    <a:p>
                      <a:pPr algn="ctr" fontAlgn="b"/>
                      <a:endParaRPr lang="en-US" sz="800" b="1" i="0" u="none" strike="noStrike" dirty="0">
                        <a:solidFill>
                          <a:srgbClr val="000000"/>
                        </a:solidFill>
                        <a:effectLst/>
                        <a:latin typeface="Century Gothic" panose="020B0502020202020204" pitchFamily="34" charset="0"/>
                      </a:endParaRPr>
                    </a:p>
                  </a:txBody>
                  <a:tcPr marL="7620" marR="7620" marT="7620" marB="0" anchor="ctr">
                    <a:lnL>
                      <a:noFill/>
                    </a:lnL>
                    <a:lnR>
                      <a:noFill/>
                    </a:lnR>
                    <a:lnT w="12700" cmpd="sng">
                      <a:solidFill>
                        <a:srgbClr val="75CEEC"/>
                      </a:solidFill>
                    </a:lnT>
                    <a:lnB w="12700" cap="flat" cmpd="sng" algn="ctr">
                      <a:solidFill>
                        <a:srgbClr val="75CEEC"/>
                      </a:solidFill>
                      <a:prstDash val="solid"/>
                      <a:round/>
                      <a:headEnd type="none" w="med" len="med"/>
                      <a:tailEnd type="none" w="med" len="med"/>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2173663429"/>
                  </a:ext>
                </a:extLst>
              </a:tr>
              <a:tr h="273811">
                <a:tc>
                  <a:txBody>
                    <a:bodyPr/>
                    <a:lstStyle>
                      <a:lvl1pPr marL="0" algn="l" defTabSz="685783" rtl="0" eaLnBrk="1" latinLnBrk="0" hangingPunct="1">
                        <a:defRPr sz="1350" kern="1200">
                          <a:solidFill>
                            <a:schemeClr val="tx1"/>
                          </a:solidFill>
                          <a:latin typeface="Century Gothic" panose="020B0502020202020204"/>
                        </a:defRPr>
                      </a:lvl1pPr>
                      <a:lvl2pPr marL="342892" algn="l" defTabSz="685783" rtl="0" eaLnBrk="1" latinLnBrk="0" hangingPunct="1">
                        <a:defRPr sz="1350" kern="1200">
                          <a:solidFill>
                            <a:schemeClr val="tx1"/>
                          </a:solidFill>
                          <a:latin typeface="Century Gothic" panose="020B0502020202020204"/>
                        </a:defRPr>
                      </a:lvl2pPr>
                      <a:lvl3pPr marL="685783" algn="l" defTabSz="685783" rtl="0" eaLnBrk="1" latinLnBrk="0" hangingPunct="1">
                        <a:defRPr sz="1350" kern="1200">
                          <a:solidFill>
                            <a:schemeClr val="tx1"/>
                          </a:solidFill>
                          <a:latin typeface="Century Gothic" panose="020B0502020202020204"/>
                        </a:defRPr>
                      </a:lvl3pPr>
                      <a:lvl4pPr marL="1028675" algn="l" defTabSz="685783" rtl="0" eaLnBrk="1" latinLnBrk="0" hangingPunct="1">
                        <a:defRPr sz="1350" kern="1200">
                          <a:solidFill>
                            <a:schemeClr val="tx1"/>
                          </a:solidFill>
                          <a:latin typeface="Century Gothic" panose="020B0502020202020204"/>
                        </a:defRPr>
                      </a:lvl4pPr>
                      <a:lvl5pPr marL="1371566" algn="l" defTabSz="685783" rtl="0" eaLnBrk="1" latinLnBrk="0" hangingPunct="1">
                        <a:defRPr sz="1350" kern="1200">
                          <a:solidFill>
                            <a:schemeClr val="tx1"/>
                          </a:solidFill>
                          <a:latin typeface="Century Gothic" panose="020B0502020202020204"/>
                        </a:defRPr>
                      </a:lvl5pPr>
                      <a:lvl6pPr marL="1714457" algn="l" defTabSz="685783" rtl="0" eaLnBrk="1" latinLnBrk="0" hangingPunct="1">
                        <a:defRPr sz="1350" kern="1200">
                          <a:solidFill>
                            <a:schemeClr val="tx1"/>
                          </a:solidFill>
                          <a:latin typeface="Century Gothic" panose="020B0502020202020204"/>
                        </a:defRPr>
                      </a:lvl6pPr>
                      <a:lvl7pPr marL="2057348" algn="l" defTabSz="685783" rtl="0" eaLnBrk="1" latinLnBrk="0" hangingPunct="1">
                        <a:defRPr sz="1350" kern="1200">
                          <a:solidFill>
                            <a:schemeClr val="tx1"/>
                          </a:solidFill>
                          <a:latin typeface="Century Gothic" panose="020B0502020202020204"/>
                        </a:defRPr>
                      </a:lvl7pPr>
                      <a:lvl8pPr marL="2400240" algn="l" defTabSz="685783" rtl="0" eaLnBrk="1" latinLnBrk="0" hangingPunct="1">
                        <a:defRPr sz="1350" kern="1200">
                          <a:solidFill>
                            <a:schemeClr val="tx1"/>
                          </a:solidFill>
                          <a:latin typeface="Century Gothic" panose="020B0502020202020204"/>
                        </a:defRPr>
                      </a:lvl8pPr>
                      <a:lvl9pPr marL="2743132" algn="l" defTabSz="685783" rtl="0" eaLnBrk="1" latinLnBrk="0" hangingPunct="1">
                        <a:defRPr sz="1350" kern="1200">
                          <a:solidFill>
                            <a:schemeClr val="tx1"/>
                          </a:solidFill>
                          <a:latin typeface="Century Gothic" panose="020B0502020202020204"/>
                        </a:defRPr>
                      </a:lvl9pPr>
                    </a:lstStyle>
                    <a:p>
                      <a:pPr algn="r" fontAlgn="ctr"/>
                      <a:r>
                        <a:rPr lang="en-US" sz="800" b="1" u="none" strike="noStrike" dirty="0">
                          <a:solidFill>
                            <a:schemeClr val="bg1"/>
                          </a:solidFill>
                          <a:effectLst/>
                          <a:latin typeface="Calibri" panose="020F0502020204030204" pitchFamily="34" charset="0"/>
                          <a:cs typeface="Calibri" panose="020F0502020204030204" pitchFamily="34" charset="0"/>
                        </a:rPr>
                        <a:t>10-Yr Treasury Interest Rate</a:t>
                      </a:r>
                      <a:endParaRPr lang="en-US" sz="800" b="1" i="0" u="none" strike="noStrike" dirty="0">
                        <a:solidFill>
                          <a:schemeClr val="bg1"/>
                        </a:solidFill>
                        <a:effectLst/>
                        <a:latin typeface="Calibri" panose="020F0502020204030204" pitchFamily="34" charset="0"/>
                        <a:cs typeface="Calibri" panose="020F0502020204030204" pitchFamily="34" charset="0"/>
                      </a:endParaRPr>
                    </a:p>
                  </a:txBody>
                  <a:tcPr marL="5300" marR="47702" marT="5300" marB="0" anchor="ctr">
                    <a:lnL>
                      <a:noFill/>
                    </a:lnL>
                    <a:lnR>
                      <a:noFill/>
                    </a:lnR>
                    <a:lnT w="12700" cap="flat" cmpd="sng" algn="ctr">
                      <a:solidFill>
                        <a:srgbClr val="75CEEC"/>
                      </a:solidFill>
                      <a:prstDash val="solid"/>
                      <a:round/>
                      <a:headEnd type="none" w="med" len="med"/>
                      <a:tailEnd type="none" w="med" len="med"/>
                    </a:lnT>
                    <a:lnB>
                      <a:no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4.61</a:t>
                      </a:r>
                    </a:p>
                  </a:txBody>
                  <a:tcPr marL="7620" marR="7620" marT="7620" marB="0" anchor="ctr">
                    <a:lnL>
                      <a:noFill/>
                    </a:lnL>
                    <a:lnR>
                      <a:noFill/>
                    </a:lnR>
                    <a:lnT w="12700" cap="flat" cmpd="sng" algn="ctr">
                      <a:solidFill>
                        <a:srgbClr val="75CEEC"/>
                      </a:solidFill>
                      <a:prstDash val="solid"/>
                      <a:round/>
                      <a:headEnd type="none" w="med" len="med"/>
                      <a:tailEnd type="none" w="med" len="med"/>
                    </a:lnT>
                    <a:lnB>
                      <a:no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4.01</a:t>
                      </a:r>
                    </a:p>
                  </a:txBody>
                  <a:tcPr marL="7620" marR="7620" marT="7620" marB="0" anchor="ctr">
                    <a:lnL>
                      <a:noFill/>
                    </a:lnL>
                    <a:lnR>
                      <a:noFill/>
                    </a:lnR>
                    <a:lnT w="12700" cap="flat" cmpd="sng" algn="ctr">
                      <a:solidFill>
                        <a:srgbClr val="75CEEC"/>
                      </a:solidFill>
                      <a:prstDash val="solid"/>
                      <a:round/>
                      <a:headEnd type="none" w="med" len="med"/>
                      <a:tailEnd type="none" w="med" len="med"/>
                    </a:lnT>
                    <a:lnB>
                      <a:no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4.27</a:t>
                      </a:r>
                    </a:p>
                  </a:txBody>
                  <a:tcPr marL="7620" marR="7620" marT="7620" marB="0" anchor="ctr">
                    <a:lnL>
                      <a:noFill/>
                    </a:lnL>
                    <a:lnR>
                      <a:noFill/>
                    </a:lnR>
                    <a:lnT w="12700" cap="flat" cmpd="sng" algn="ctr">
                      <a:solidFill>
                        <a:srgbClr val="75CEEC"/>
                      </a:solidFill>
                      <a:prstDash val="solid"/>
                      <a:round/>
                      <a:headEnd type="none" w="med" len="med"/>
                      <a:tailEnd type="none" w="med" len="med"/>
                    </a:lnT>
                    <a:lnB>
                      <a:no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4.29</a:t>
                      </a:r>
                    </a:p>
                  </a:txBody>
                  <a:tcPr marL="7620" marR="7620" marT="7620" marB="0" anchor="ctr">
                    <a:lnL>
                      <a:noFill/>
                    </a:lnL>
                    <a:lnR>
                      <a:noFill/>
                    </a:lnR>
                    <a:lnT w="12700" cap="flat" cmpd="sng" algn="ctr">
                      <a:solidFill>
                        <a:srgbClr val="75CEEC"/>
                      </a:solidFill>
                      <a:prstDash val="solid"/>
                      <a:round/>
                      <a:headEnd type="none" w="med" len="med"/>
                      <a:tailEnd type="none" w="med" len="med"/>
                    </a:lnT>
                    <a:lnB>
                      <a:no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4.80</a:t>
                      </a:r>
                    </a:p>
                  </a:txBody>
                  <a:tcPr marL="7620" marR="7620" marT="7620" marB="0" anchor="ctr">
                    <a:lnL>
                      <a:noFill/>
                    </a:lnL>
                    <a:lnR>
                      <a:noFill/>
                    </a:lnR>
                    <a:lnT w="12700" cap="flat" cmpd="sng" algn="ctr">
                      <a:solidFill>
                        <a:srgbClr val="75CEEC"/>
                      </a:solidFill>
                      <a:prstDash val="solid"/>
                      <a:round/>
                      <a:headEnd type="none" w="med" len="med"/>
                      <a:tailEnd type="none" w="med" len="med"/>
                    </a:lnT>
                    <a:lnB>
                      <a:noFill/>
                    </a:lnB>
                    <a:lnTlToBr w="12700" cmpd="sng">
                      <a:noFill/>
                      <a:prstDash val="solid"/>
                    </a:lnTlToBr>
                    <a:lnBlToTr w="12700" cmpd="sng">
                      <a:noFill/>
                      <a:prstDash val="solid"/>
                    </a:lnBlToTr>
                    <a:solidFill>
                      <a:srgbClr val="FFFF99">
                        <a:alpha val="48000"/>
                      </a:srgbClr>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4.63</a:t>
                      </a:r>
                    </a:p>
                  </a:txBody>
                  <a:tcPr marL="7620" marR="7620" marT="7620" marB="0" anchor="ctr">
                    <a:lnL>
                      <a:noFill/>
                    </a:lnL>
                    <a:lnR>
                      <a:noFill/>
                    </a:lnR>
                    <a:lnT w="12700" cap="flat" cmpd="sng" algn="ctr">
                      <a:solidFill>
                        <a:srgbClr val="75CEEC"/>
                      </a:solidFill>
                      <a:prstDash val="solid"/>
                      <a:round/>
                      <a:headEnd type="none" w="med" len="med"/>
                      <a:tailEnd type="none" w="med" len="med"/>
                    </a:lnT>
                    <a:lnB>
                      <a:no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3.66</a:t>
                      </a:r>
                    </a:p>
                  </a:txBody>
                  <a:tcPr marL="7620" marR="7620" marT="7620" marB="0" anchor="ctr">
                    <a:lnL>
                      <a:noFill/>
                    </a:lnL>
                    <a:lnR>
                      <a:noFill/>
                    </a:lnR>
                    <a:lnT w="12700" cap="flat" cmpd="sng" algn="ctr">
                      <a:solidFill>
                        <a:srgbClr val="75CEEC"/>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3.26</a:t>
                      </a:r>
                    </a:p>
                  </a:txBody>
                  <a:tcPr marL="7620" marR="7620" marT="7620" marB="0" anchor="ctr">
                    <a:lnL>
                      <a:noFill/>
                    </a:lnL>
                    <a:lnR>
                      <a:noFill/>
                    </a:lnR>
                    <a:lnT w="12700" cap="flat" cmpd="sng" algn="ctr">
                      <a:solidFill>
                        <a:srgbClr val="75CEEC"/>
                      </a:solidFill>
                      <a:prstDash val="solid"/>
                      <a:round/>
                      <a:headEnd type="none" w="med" len="med"/>
                      <a:tailEnd type="none" w="med" len="med"/>
                    </a:lnT>
                    <a:lnB>
                      <a:no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3.22</a:t>
                      </a:r>
                    </a:p>
                  </a:txBody>
                  <a:tcPr marL="7620" marR="7620" marT="7620" marB="0" anchor="ctr">
                    <a:lnL>
                      <a:noFill/>
                    </a:lnL>
                    <a:lnR>
                      <a:noFill/>
                    </a:lnR>
                    <a:lnT w="12700" cap="flat" cmpd="sng" algn="ctr">
                      <a:solidFill>
                        <a:srgbClr val="75CEEC"/>
                      </a:solidFill>
                      <a:prstDash val="solid"/>
                      <a:round/>
                      <a:headEnd type="none" w="med" len="med"/>
                      <a:tailEnd type="none" w="med" len="med"/>
                    </a:lnT>
                    <a:lnB>
                      <a:no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2.78</a:t>
                      </a:r>
                    </a:p>
                  </a:txBody>
                  <a:tcPr marL="7620" marR="7620" marT="7620" marB="0" anchor="ctr">
                    <a:lnL>
                      <a:noFill/>
                    </a:lnL>
                    <a:lnR>
                      <a:noFill/>
                    </a:lnR>
                    <a:lnT w="12700" cap="flat" cmpd="sng" algn="ctr">
                      <a:solidFill>
                        <a:srgbClr val="75CEEC"/>
                      </a:solidFill>
                      <a:prstDash val="solid"/>
                      <a:round/>
                      <a:headEnd type="none" w="med" len="med"/>
                      <a:tailEnd type="none" w="med" len="med"/>
                    </a:lnT>
                    <a:lnB>
                      <a:no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1.89</a:t>
                      </a:r>
                    </a:p>
                  </a:txBody>
                  <a:tcPr marL="7620" marR="7620" marT="7620" marB="0" anchor="ctr">
                    <a:lnL>
                      <a:noFill/>
                    </a:lnL>
                    <a:lnR>
                      <a:noFill/>
                    </a:lnR>
                    <a:lnT w="12700" cap="flat" cmpd="sng" algn="ctr">
                      <a:solidFill>
                        <a:srgbClr val="75CEEC"/>
                      </a:solidFill>
                      <a:prstDash val="solid"/>
                      <a:round/>
                      <a:headEnd type="none" w="med" len="med"/>
                      <a:tailEnd type="none" w="med" len="med"/>
                    </a:lnT>
                    <a:lnB>
                      <a:no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2.35</a:t>
                      </a:r>
                    </a:p>
                  </a:txBody>
                  <a:tcPr marL="7620" marR="7620" marT="7620" marB="0" anchor="ctr">
                    <a:lnL>
                      <a:noFill/>
                    </a:lnL>
                    <a:lnR>
                      <a:noFill/>
                    </a:lnR>
                    <a:lnT w="12700" cap="flat" cmpd="sng" algn="ctr">
                      <a:solidFill>
                        <a:srgbClr val="75CEEC"/>
                      </a:solidFill>
                      <a:prstDash val="solid"/>
                      <a:round/>
                      <a:headEnd type="none" w="med" len="med"/>
                      <a:tailEnd type="none" w="med" len="med"/>
                    </a:lnT>
                    <a:lnB>
                      <a:no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2.54</a:t>
                      </a:r>
                    </a:p>
                  </a:txBody>
                  <a:tcPr marL="7620" marR="7620" marT="7620" marB="0" anchor="ctr">
                    <a:lnL>
                      <a:noFill/>
                    </a:lnL>
                    <a:lnR>
                      <a:noFill/>
                    </a:lnR>
                    <a:lnT w="12700" cap="flat" cmpd="sng" algn="ctr">
                      <a:solidFill>
                        <a:srgbClr val="75CEEC"/>
                      </a:solidFill>
                      <a:prstDash val="solid"/>
                      <a:round/>
                      <a:headEnd type="none" w="med" len="med"/>
                      <a:tailEnd type="none" w="med" len="med"/>
                    </a:lnT>
                    <a:lnB>
                      <a:no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2.14</a:t>
                      </a:r>
                    </a:p>
                  </a:txBody>
                  <a:tcPr marL="7620" marR="7620" marT="7620" marB="0" anchor="ctr">
                    <a:lnL>
                      <a:noFill/>
                    </a:lnL>
                    <a:lnR>
                      <a:noFill/>
                    </a:lnR>
                    <a:lnT w="12700" cap="flat" cmpd="sng" algn="ctr">
                      <a:solidFill>
                        <a:srgbClr val="75CEEC"/>
                      </a:solidFill>
                      <a:prstDash val="solid"/>
                      <a:round/>
                      <a:headEnd type="none" w="med" len="med"/>
                      <a:tailEnd type="none" w="med" len="med"/>
                    </a:lnT>
                    <a:lnB>
                      <a:no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1.84</a:t>
                      </a:r>
                    </a:p>
                  </a:txBody>
                  <a:tcPr marL="7620" marR="7620" marT="7620" marB="0" anchor="ctr">
                    <a:lnL>
                      <a:noFill/>
                    </a:lnL>
                    <a:lnR>
                      <a:noFill/>
                    </a:lnR>
                    <a:lnT w="12700" cap="flat" cmpd="sng" algn="ctr">
                      <a:solidFill>
                        <a:srgbClr val="75CEEC"/>
                      </a:solidFill>
                      <a:prstDash val="solid"/>
                      <a:round/>
                      <a:headEnd type="none" w="med" len="med"/>
                      <a:tailEnd type="none" w="med" len="med"/>
                    </a:lnT>
                    <a:lnB>
                      <a:no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2.40</a:t>
                      </a:r>
                    </a:p>
                  </a:txBody>
                  <a:tcPr marL="7620" marR="7620" marT="7620" marB="0" anchor="ctr">
                    <a:lnL>
                      <a:noFill/>
                    </a:lnL>
                    <a:lnR>
                      <a:noFill/>
                    </a:lnR>
                    <a:lnT w="12700" cap="flat" cmpd="sng" algn="ctr">
                      <a:solidFill>
                        <a:srgbClr val="75CEEC"/>
                      </a:solidFill>
                      <a:prstDash val="solid"/>
                      <a:round/>
                      <a:headEnd type="none" w="med" len="med"/>
                      <a:tailEnd type="none" w="med" len="med"/>
                    </a:lnT>
                    <a:lnB>
                      <a:noFill/>
                    </a:lnB>
                    <a:lnTlToBr w="12700" cmpd="sng">
                      <a:noFill/>
                      <a:prstDash val="solid"/>
                    </a:lnTlToBr>
                    <a:lnBlToTr w="12700" cmpd="sng">
                      <a:noFill/>
                      <a:prstDash val="solid"/>
                    </a:lnBlToTr>
                    <a:solidFill>
                      <a:srgbClr val="FFFFFF">
                        <a:alpha val="20000"/>
                      </a:srgbClr>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2.69</a:t>
                      </a:r>
                    </a:p>
                  </a:txBody>
                  <a:tcPr marL="7620" marR="7620" marT="7620" marB="0" anchor="ctr">
                    <a:lnL>
                      <a:noFill/>
                    </a:lnL>
                    <a:lnR>
                      <a:noFill/>
                    </a:lnR>
                    <a:lnT w="12700" cap="flat" cmpd="sng" algn="ctr">
                      <a:solidFill>
                        <a:srgbClr val="75CEEC"/>
                      </a:solidFill>
                      <a:prstDash val="solid"/>
                      <a:round/>
                      <a:headEnd type="none" w="med" len="med"/>
                      <a:tailEnd type="none" w="med" len="med"/>
                    </a:lnT>
                    <a:lnB>
                      <a:no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1.77</a:t>
                      </a:r>
                    </a:p>
                  </a:txBody>
                  <a:tcPr marL="7620" marR="7620" marT="7620" marB="0" anchor="ctr">
                    <a:lnL>
                      <a:noFill/>
                    </a:lnL>
                    <a:lnR>
                      <a:noFill/>
                    </a:lnR>
                    <a:lnT w="12700" cap="flat" cmpd="sng" algn="ctr">
                      <a:solidFill>
                        <a:srgbClr val="75CEEC"/>
                      </a:solidFill>
                      <a:prstDash val="solid"/>
                      <a:round/>
                      <a:headEnd type="none" w="med" len="med"/>
                      <a:tailEnd type="none" w="med" len="med"/>
                    </a:lnT>
                    <a:lnB>
                      <a:no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0.77</a:t>
                      </a:r>
                    </a:p>
                  </a:txBody>
                  <a:tcPr marL="7620" marR="7620" marT="7620" marB="0" anchor="ctr">
                    <a:lnL>
                      <a:noFill/>
                    </a:lnL>
                    <a:lnR>
                      <a:noFill/>
                    </a:lnR>
                    <a:lnT w="12700" cap="flat" cmpd="sng" algn="ctr">
                      <a:solidFill>
                        <a:srgbClr val="75CEEC"/>
                      </a:solidFill>
                      <a:prstDash val="solid"/>
                      <a:round/>
                      <a:headEnd type="none" w="med" len="med"/>
                      <a:tailEnd type="none" w="med" len="med"/>
                    </a:lnT>
                    <a:lnB>
                      <a:noFill/>
                    </a:lnB>
                    <a:lnTlToBr w="12700" cmpd="sng">
                      <a:noFill/>
                      <a:prstDash val="solid"/>
                    </a:lnTlToBr>
                    <a:lnBlToTr w="12700" cmpd="sng">
                      <a:noFill/>
                      <a:prstDash val="solid"/>
                    </a:lnBlToTr>
                    <a:solidFill>
                      <a:schemeClr val="tx1">
                        <a:alpha val="20000"/>
                      </a:schemeClr>
                    </a:solidFill>
                  </a:tcPr>
                </a:tc>
                <a:tc>
                  <a:txBody>
                    <a:bodyPr/>
                    <a:lstStyle/>
                    <a:p>
                      <a:pPr algn="ctr" fontAlgn="b"/>
                      <a:r>
                        <a:rPr lang="en-US" sz="800" b="0" i="0" u="none" strike="noStrike">
                          <a:solidFill>
                            <a:srgbClr val="000000"/>
                          </a:solidFill>
                          <a:effectLst/>
                          <a:latin typeface="Calibri" panose="020F0502020204030204" pitchFamily="34" charset="0"/>
                          <a:cs typeface="Calibri" panose="020F0502020204030204" pitchFamily="34" charset="0"/>
                        </a:rPr>
                        <a:t>1.56</a:t>
                      </a:r>
                    </a:p>
                  </a:txBody>
                  <a:tcPr marL="7620" marR="7620" marT="7620" marB="0" anchor="ctr">
                    <a:lnL>
                      <a:noFill/>
                    </a:lnL>
                    <a:lnR>
                      <a:noFill/>
                    </a:lnR>
                    <a:lnT w="12700" cap="flat" cmpd="sng" algn="ctr">
                      <a:solidFill>
                        <a:srgbClr val="75CEEC"/>
                      </a:solidFill>
                      <a:prstDash val="solid"/>
                      <a:round/>
                      <a:headEnd type="none" w="med" len="med"/>
                      <a:tailEnd type="none" w="med" len="med"/>
                    </a:lnT>
                    <a:lnB>
                      <a:noFill/>
                    </a:lnB>
                    <a:lnTlToBr w="12700" cmpd="sng">
                      <a:noFill/>
                      <a:prstDash val="solid"/>
                    </a:lnTlToBr>
                    <a:lnBlToTr w="12700" cmpd="sng">
                      <a:noFill/>
                      <a:prstDash val="solid"/>
                    </a:lnBlToTr>
                    <a:solidFill>
                      <a:schemeClr val="tx1">
                        <a:alpha val="20000"/>
                      </a:schemeClr>
                    </a:solidFill>
                  </a:tcPr>
                </a:tc>
                <a:tc>
                  <a:txBody>
                    <a:bodyPr/>
                    <a:lstStyle/>
                    <a:p>
                      <a:pPr algn="ctr" fontAlgn="b"/>
                      <a:r>
                        <a:rPr lang="en-US" sz="800" b="0" i="0" u="none" strike="noStrike" dirty="0">
                          <a:solidFill>
                            <a:srgbClr val="000000"/>
                          </a:solidFill>
                          <a:effectLst/>
                          <a:latin typeface="Calibri" panose="020F0502020204030204" pitchFamily="34" charset="0"/>
                          <a:cs typeface="Calibri" panose="020F0502020204030204" pitchFamily="34" charset="0"/>
                        </a:rPr>
                        <a:t>2.94</a:t>
                      </a:r>
                    </a:p>
                  </a:txBody>
                  <a:tcPr marL="7620" marR="7620" marT="7620" marB="0" anchor="ctr">
                    <a:lnL>
                      <a:noFill/>
                    </a:lnL>
                    <a:lnR>
                      <a:noFill/>
                    </a:lnR>
                    <a:lnT w="12700" cap="flat" cmpd="sng" algn="ctr">
                      <a:solidFill>
                        <a:srgbClr val="75CEEC"/>
                      </a:solidFill>
                      <a:prstDash val="solid"/>
                      <a:round/>
                      <a:headEnd type="none" w="med" len="med"/>
                      <a:tailEnd type="none" w="med" len="med"/>
                    </a:lnT>
                    <a:lnB>
                      <a:noFill/>
                    </a:lnB>
                    <a:lnTlToBr w="12700" cmpd="sng">
                      <a:noFill/>
                      <a:prstDash val="solid"/>
                    </a:lnTlToBr>
                    <a:lnBlToTr w="12700" cmpd="sng">
                      <a:noFill/>
                      <a:prstDash val="solid"/>
                    </a:lnBlToTr>
                    <a:solidFill>
                      <a:srgbClr val="FFFF99"/>
                    </a:solidFill>
                  </a:tcPr>
                </a:tc>
                <a:tc>
                  <a:txBody>
                    <a:bodyPr/>
                    <a:lstStyle/>
                    <a:p>
                      <a:pPr algn="ctr" fontAlgn="b"/>
                      <a:r>
                        <a:rPr lang="en-US" sz="800" b="0" i="0" u="none" strike="noStrike" dirty="0">
                          <a:solidFill>
                            <a:srgbClr val="000000"/>
                          </a:solidFill>
                          <a:effectLst/>
                          <a:latin typeface="Calibri" panose="020F0502020204030204" pitchFamily="34" charset="0"/>
                          <a:cs typeface="Calibri" panose="020F0502020204030204" pitchFamily="34" charset="0"/>
                        </a:rPr>
                        <a:t>2.86</a:t>
                      </a:r>
                    </a:p>
                  </a:txBody>
                  <a:tcPr marL="7620" marR="7620" marT="7620" marB="0" anchor="ctr">
                    <a:lnL>
                      <a:noFill/>
                    </a:lnL>
                    <a:lnR>
                      <a:noFill/>
                    </a:lnR>
                    <a:lnT w="12700" cap="flat" cmpd="sng" algn="ctr">
                      <a:solidFill>
                        <a:srgbClr val="75CEEC"/>
                      </a:solidFill>
                      <a:prstDash val="solid"/>
                      <a:round/>
                      <a:headEnd type="none" w="med" len="med"/>
                      <a:tailEnd type="none" w="med" len="med"/>
                    </a:lnT>
                    <a:lnB>
                      <a:noFill/>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1571720313"/>
                  </a:ext>
                </a:extLst>
              </a:tr>
              <a:tr h="221804">
                <a:tc>
                  <a:txBody>
                    <a:bodyPr/>
                    <a:lstStyle>
                      <a:lvl1pPr marL="0" algn="l" defTabSz="685783" rtl="0" eaLnBrk="1" latinLnBrk="0" hangingPunct="1">
                        <a:defRPr sz="1350" kern="1200">
                          <a:solidFill>
                            <a:schemeClr val="tx1"/>
                          </a:solidFill>
                          <a:latin typeface="Century Gothic" panose="020B0502020202020204"/>
                        </a:defRPr>
                      </a:lvl1pPr>
                      <a:lvl2pPr marL="342892" algn="l" defTabSz="685783" rtl="0" eaLnBrk="1" latinLnBrk="0" hangingPunct="1">
                        <a:defRPr sz="1350" kern="1200">
                          <a:solidFill>
                            <a:schemeClr val="tx1"/>
                          </a:solidFill>
                          <a:latin typeface="Century Gothic" panose="020B0502020202020204"/>
                        </a:defRPr>
                      </a:lvl2pPr>
                      <a:lvl3pPr marL="685783" algn="l" defTabSz="685783" rtl="0" eaLnBrk="1" latinLnBrk="0" hangingPunct="1">
                        <a:defRPr sz="1350" kern="1200">
                          <a:solidFill>
                            <a:schemeClr val="tx1"/>
                          </a:solidFill>
                          <a:latin typeface="Century Gothic" panose="020B0502020202020204"/>
                        </a:defRPr>
                      </a:lvl3pPr>
                      <a:lvl4pPr marL="1028675" algn="l" defTabSz="685783" rtl="0" eaLnBrk="1" latinLnBrk="0" hangingPunct="1">
                        <a:defRPr sz="1350" kern="1200">
                          <a:solidFill>
                            <a:schemeClr val="tx1"/>
                          </a:solidFill>
                          <a:latin typeface="Century Gothic" panose="020B0502020202020204"/>
                        </a:defRPr>
                      </a:lvl4pPr>
                      <a:lvl5pPr marL="1371566" algn="l" defTabSz="685783" rtl="0" eaLnBrk="1" latinLnBrk="0" hangingPunct="1">
                        <a:defRPr sz="1350" kern="1200">
                          <a:solidFill>
                            <a:schemeClr val="tx1"/>
                          </a:solidFill>
                          <a:latin typeface="Century Gothic" panose="020B0502020202020204"/>
                        </a:defRPr>
                      </a:lvl5pPr>
                      <a:lvl6pPr marL="1714457" algn="l" defTabSz="685783" rtl="0" eaLnBrk="1" latinLnBrk="0" hangingPunct="1">
                        <a:defRPr sz="1350" kern="1200">
                          <a:solidFill>
                            <a:schemeClr val="tx1"/>
                          </a:solidFill>
                          <a:latin typeface="Century Gothic" panose="020B0502020202020204"/>
                        </a:defRPr>
                      </a:lvl6pPr>
                      <a:lvl7pPr marL="2057348" algn="l" defTabSz="685783" rtl="0" eaLnBrk="1" latinLnBrk="0" hangingPunct="1">
                        <a:defRPr sz="1350" kern="1200">
                          <a:solidFill>
                            <a:schemeClr val="tx1"/>
                          </a:solidFill>
                          <a:latin typeface="Century Gothic" panose="020B0502020202020204"/>
                        </a:defRPr>
                      </a:lvl7pPr>
                      <a:lvl8pPr marL="2400240" algn="l" defTabSz="685783" rtl="0" eaLnBrk="1" latinLnBrk="0" hangingPunct="1">
                        <a:defRPr sz="1350" kern="1200">
                          <a:solidFill>
                            <a:schemeClr val="tx1"/>
                          </a:solidFill>
                          <a:latin typeface="Century Gothic" panose="020B0502020202020204"/>
                        </a:defRPr>
                      </a:lvl8pPr>
                      <a:lvl9pPr marL="2743132" algn="l" defTabSz="685783" rtl="0" eaLnBrk="1" latinLnBrk="0" hangingPunct="1">
                        <a:defRPr sz="1350" kern="1200">
                          <a:solidFill>
                            <a:schemeClr val="tx1"/>
                          </a:solidFill>
                          <a:latin typeface="Century Gothic" panose="020B0502020202020204"/>
                        </a:defRPr>
                      </a:lvl9pPr>
                    </a:lstStyle>
                    <a:p>
                      <a:pPr algn="r" fontAlgn="ctr"/>
                      <a:r>
                        <a:rPr lang="en-US" sz="800" b="1" u="none" strike="noStrike" dirty="0">
                          <a:solidFill>
                            <a:schemeClr val="bg1"/>
                          </a:solidFill>
                          <a:effectLst/>
                          <a:latin typeface="Calibri" panose="020F0502020204030204" pitchFamily="34" charset="0"/>
                          <a:cs typeface="Calibri" panose="020F0502020204030204" pitchFamily="34" charset="0"/>
                        </a:rPr>
                        <a:t>Avg Self Storage Cap Rate</a:t>
                      </a:r>
                      <a:endParaRPr lang="en-US" sz="800" b="1" i="0" u="none" strike="noStrike" dirty="0">
                        <a:solidFill>
                          <a:schemeClr val="bg1"/>
                        </a:solidFill>
                        <a:effectLst/>
                        <a:latin typeface="Calibri" panose="020F0502020204030204" pitchFamily="34" charset="0"/>
                        <a:cs typeface="Calibri" panose="020F0502020204030204" pitchFamily="34" charset="0"/>
                      </a:endParaRPr>
                    </a:p>
                  </a:txBody>
                  <a:tcPr marL="5300" marR="47702" marT="5300" marB="0" anchor="ctr">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9.59</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9.08</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8.74</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7.37</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7.34</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FFF99">
                        <a:alpha val="48000"/>
                      </a:srgb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7.41</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7.59</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8.57</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8.09</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7.54</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6.75</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6.25</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6.01</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5.74</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5.70</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5.60</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5.68</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5.60</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5.50</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ctr" fontAlgn="b"/>
                      <a:r>
                        <a:rPr lang="en-US" sz="800" b="0" i="0" u="none" strike="noStrike" dirty="0">
                          <a:solidFill>
                            <a:srgbClr val="000000"/>
                          </a:solidFill>
                          <a:effectLst/>
                          <a:latin typeface="Calibri" panose="020F0502020204030204" pitchFamily="34" charset="0"/>
                          <a:cs typeface="Calibri" panose="020F0502020204030204" pitchFamily="34" charset="0"/>
                        </a:rPr>
                        <a:t>5.1</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ctr" fontAlgn="b"/>
                      <a:r>
                        <a:rPr lang="en-US" sz="800" b="0" i="0" u="none" strike="noStrike" dirty="0">
                          <a:solidFill>
                            <a:srgbClr val="000000"/>
                          </a:solidFill>
                          <a:effectLst/>
                          <a:latin typeface="Calibri" panose="020F0502020204030204" pitchFamily="34" charset="0"/>
                          <a:cs typeface="Calibri" panose="020F0502020204030204" pitchFamily="34" charset="0"/>
                        </a:rPr>
                        <a:t>4.98</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FFF99"/>
                    </a:solidFill>
                  </a:tcPr>
                </a:tc>
                <a:tc>
                  <a:txBody>
                    <a:bodyPr/>
                    <a:lstStyle/>
                    <a:p>
                      <a:pPr algn="ctr" fontAlgn="b"/>
                      <a:r>
                        <a:rPr lang="en-US" sz="800" b="0" i="0" u="none" strike="noStrike" dirty="0">
                          <a:solidFill>
                            <a:srgbClr val="000000"/>
                          </a:solidFill>
                          <a:effectLst/>
                          <a:latin typeface="Calibri" panose="020F0502020204030204" pitchFamily="34" charset="0"/>
                          <a:cs typeface="Calibri" panose="020F0502020204030204" pitchFamily="34" charset="0"/>
                        </a:rPr>
                        <a:t>5.21</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3679743647"/>
                  </a:ext>
                </a:extLst>
              </a:tr>
              <a:tr h="192761">
                <a:tc>
                  <a:txBody>
                    <a:bodyPr/>
                    <a:lstStyle>
                      <a:lvl1pPr marL="0" algn="l" defTabSz="685783" rtl="0" eaLnBrk="1" latinLnBrk="0" hangingPunct="1">
                        <a:defRPr sz="1350" kern="1200">
                          <a:solidFill>
                            <a:schemeClr val="tx1"/>
                          </a:solidFill>
                          <a:latin typeface="Century Gothic" panose="020B0502020202020204"/>
                        </a:defRPr>
                      </a:lvl1pPr>
                      <a:lvl2pPr marL="342892" algn="l" defTabSz="685783" rtl="0" eaLnBrk="1" latinLnBrk="0" hangingPunct="1">
                        <a:defRPr sz="1350" kern="1200">
                          <a:solidFill>
                            <a:schemeClr val="tx1"/>
                          </a:solidFill>
                          <a:latin typeface="Century Gothic" panose="020B0502020202020204"/>
                        </a:defRPr>
                      </a:lvl2pPr>
                      <a:lvl3pPr marL="685783" algn="l" defTabSz="685783" rtl="0" eaLnBrk="1" latinLnBrk="0" hangingPunct="1">
                        <a:defRPr sz="1350" kern="1200">
                          <a:solidFill>
                            <a:schemeClr val="tx1"/>
                          </a:solidFill>
                          <a:latin typeface="Century Gothic" panose="020B0502020202020204"/>
                        </a:defRPr>
                      </a:lvl3pPr>
                      <a:lvl4pPr marL="1028675" algn="l" defTabSz="685783" rtl="0" eaLnBrk="1" latinLnBrk="0" hangingPunct="1">
                        <a:defRPr sz="1350" kern="1200">
                          <a:solidFill>
                            <a:schemeClr val="tx1"/>
                          </a:solidFill>
                          <a:latin typeface="Century Gothic" panose="020B0502020202020204"/>
                        </a:defRPr>
                      </a:lvl4pPr>
                      <a:lvl5pPr marL="1371566" algn="l" defTabSz="685783" rtl="0" eaLnBrk="1" latinLnBrk="0" hangingPunct="1">
                        <a:defRPr sz="1350" kern="1200">
                          <a:solidFill>
                            <a:schemeClr val="tx1"/>
                          </a:solidFill>
                          <a:latin typeface="Century Gothic" panose="020B0502020202020204"/>
                        </a:defRPr>
                      </a:lvl5pPr>
                      <a:lvl6pPr marL="1714457" algn="l" defTabSz="685783" rtl="0" eaLnBrk="1" latinLnBrk="0" hangingPunct="1">
                        <a:defRPr sz="1350" kern="1200">
                          <a:solidFill>
                            <a:schemeClr val="tx1"/>
                          </a:solidFill>
                          <a:latin typeface="Century Gothic" panose="020B0502020202020204"/>
                        </a:defRPr>
                      </a:lvl6pPr>
                      <a:lvl7pPr marL="2057348" algn="l" defTabSz="685783" rtl="0" eaLnBrk="1" latinLnBrk="0" hangingPunct="1">
                        <a:defRPr sz="1350" kern="1200">
                          <a:solidFill>
                            <a:schemeClr val="tx1"/>
                          </a:solidFill>
                          <a:latin typeface="Century Gothic" panose="020B0502020202020204"/>
                        </a:defRPr>
                      </a:lvl7pPr>
                      <a:lvl8pPr marL="2400240" algn="l" defTabSz="685783" rtl="0" eaLnBrk="1" latinLnBrk="0" hangingPunct="1">
                        <a:defRPr sz="1350" kern="1200">
                          <a:solidFill>
                            <a:schemeClr val="tx1"/>
                          </a:solidFill>
                          <a:latin typeface="Century Gothic" panose="020B0502020202020204"/>
                        </a:defRPr>
                      </a:lvl8pPr>
                      <a:lvl9pPr marL="2743132" algn="l" defTabSz="685783" rtl="0" eaLnBrk="1" latinLnBrk="0" hangingPunct="1">
                        <a:defRPr sz="1350" kern="1200">
                          <a:solidFill>
                            <a:schemeClr val="tx1"/>
                          </a:solidFill>
                          <a:latin typeface="Century Gothic" panose="020B0502020202020204"/>
                        </a:defRPr>
                      </a:lvl9pPr>
                    </a:lstStyle>
                    <a:p>
                      <a:pPr algn="r" fontAlgn="ctr"/>
                      <a:r>
                        <a:rPr lang="en-US" sz="800" b="1" u="none" strike="noStrike" dirty="0">
                          <a:solidFill>
                            <a:schemeClr val="bg1"/>
                          </a:solidFill>
                          <a:effectLst/>
                          <a:latin typeface="Calibri" panose="020F0502020204030204" pitchFamily="34" charset="0"/>
                          <a:cs typeface="Calibri" panose="020F0502020204030204" pitchFamily="34" charset="0"/>
                        </a:rPr>
                        <a:t>Spread</a:t>
                      </a:r>
                      <a:endParaRPr lang="en-US" sz="800" b="1" i="0" u="none" strike="noStrike" dirty="0">
                        <a:solidFill>
                          <a:schemeClr val="bg1"/>
                        </a:solidFill>
                        <a:effectLst/>
                        <a:latin typeface="Calibri" panose="020F0502020204030204" pitchFamily="34" charset="0"/>
                        <a:cs typeface="Calibri" panose="020F0502020204030204" pitchFamily="34" charset="0"/>
                      </a:endParaRPr>
                    </a:p>
                  </a:txBody>
                  <a:tcPr marL="5300" marR="5300" marT="5300" marB="0" anchor="ctr">
                    <a:lnL>
                      <a:noFill/>
                    </a:lnL>
                    <a:lnR>
                      <a:noFill/>
                    </a:lnR>
                    <a:lnT>
                      <a:noFill/>
                    </a:lnT>
                    <a:lnB w="12700" cmpd="sng">
                      <a:solidFill>
                        <a:srgbClr val="75CEEC"/>
                      </a:solid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4.98</a:t>
                      </a:r>
                    </a:p>
                  </a:txBody>
                  <a:tcPr marL="7620" marR="7620" marT="7620" marB="0" anchor="ctr">
                    <a:lnL>
                      <a:noFill/>
                    </a:lnL>
                    <a:lnR>
                      <a:noFill/>
                    </a:lnR>
                    <a:lnT>
                      <a:noFill/>
                    </a:lnT>
                    <a:lnB w="12700" cmpd="sng">
                      <a:solidFill>
                        <a:srgbClr val="75CEEC"/>
                      </a:solid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5.07</a:t>
                      </a:r>
                    </a:p>
                  </a:txBody>
                  <a:tcPr marL="7620" marR="7620" marT="7620" marB="0" anchor="ctr">
                    <a:lnL>
                      <a:noFill/>
                    </a:lnL>
                    <a:lnR>
                      <a:noFill/>
                    </a:lnR>
                    <a:lnT>
                      <a:noFill/>
                    </a:lnT>
                    <a:lnB w="12700" cmpd="sng">
                      <a:solidFill>
                        <a:srgbClr val="75CEEC"/>
                      </a:solid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4.47</a:t>
                      </a:r>
                    </a:p>
                  </a:txBody>
                  <a:tcPr marL="7620" marR="7620" marT="7620" marB="0" anchor="ctr">
                    <a:lnL>
                      <a:noFill/>
                    </a:lnL>
                    <a:lnR>
                      <a:noFill/>
                    </a:lnR>
                    <a:lnT>
                      <a:noFill/>
                    </a:lnT>
                    <a:lnB w="12700" cmpd="sng">
                      <a:solidFill>
                        <a:srgbClr val="75CEEC"/>
                      </a:solid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3.08</a:t>
                      </a:r>
                    </a:p>
                  </a:txBody>
                  <a:tcPr marL="7620" marR="7620" marT="7620" marB="0" anchor="ctr">
                    <a:lnL>
                      <a:noFill/>
                    </a:lnL>
                    <a:lnR>
                      <a:noFill/>
                    </a:lnR>
                    <a:lnT>
                      <a:noFill/>
                    </a:lnT>
                    <a:lnB w="12700" cmpd="sng">
                      <a:solidFill>
                        <a:srgbClr val="75CEEC"/>
                      </a:solid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2.54</a:t>
                      </a:r>
                    </a:p>
                  </a:txBody>
                  <a:tcPr marL="7620" marR="7620" marT="7620" marB="0" anchor="ctr">
                    <a:lnL>
                      <a:noFill/>
                    </a:lnL>
                    <a:lnR>
                      <a:noFill/>
                    </a:lnR>
                    <a:lnT>
                      <a:noFill/>
                    </a:lnT>
                    <a:lnB w="12700" cmpd="sng">
                      <a:solidFill>
                        <a:srgbClr val="75CEEC"/>
                      </a:solidFill>
                    </a:lnB>
                    <a:lnTlToBr w="12700" cmpd="sng">
                      <a:noFill/>
                      <a:prstDash val="solid"/>
                    </a:lnTlToBr>
                    <a:lnBlToTr w="12700" cmpd="sng">
                      <a:noFill/>
                      <a:prstDash val="solid"/>
                    </a:lnBlToTr>
                    <a:solidFill>
                      <a:srgbClr val="FFFF99">
                        <a:alpha val="48000"/>
                      </a:srgb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2.78</a:t>
                      </a:r>
                    </a:p>
                  </a:txBody>
                  <a:tcPr marL="7620" marR="7620" marT="7620" marB="0" anchor="ctr">
                    <a:lnL>
                      <a:noFill/>
                    </a:lnL>
                    <a:lnR>
                      <a:noFill/>
                    </a:lnR>
                    <a:lnT>
                      <a:noFill/>
                    </a:lnT>
                    <a:lnB w="12700" cmpd="sng">
                      <a:solidFill>
                        <a:srgbClr val="75CEEC"/>
                      </a:solid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3.93</a:t>
                      </a:r>
                    </a:p>
                  </a:txBody>
                  <a:tcPr marL="7620" marR="7620" marT="7620" marB="0" anchor="ctr">
                    <a:lnL>
                      <a:noFill/>
                    </a:lnL>
                    <a:lnR>
                      <a:noFill/>
                    </a:lnR>
                    <a:lnT>
                      <a:noFill/>
                    </a:lnT>
                    <a:lnB w="12700" cmpd="sng">
                      <a:solidFill>
                        <a:srgbClr val="75CEEC"/>
                      </a:solidFill>
                    </a:lnB>
                    <a:lnTlToBr w="12700" cmpd="sng">
                      <a:noFill/>
                      <a:prstDash val="solid"/>
                    </a:lnTlToBr>
                    <a:lnBlToTr w="12700" cmpd="sng">
                      <a:noFill/>
                      <a:prstDash val="solid"/>
                    </a:lnBlToTr>
                    <a:no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5.31</a:t>
                      </a:r>
                    </a:p>
                  </a:txBody>
                  <a:tcPr marL="7620" marR="7620" marT="7620" marB="0" anchor="ctr">
                    <a:lnL>
                      <a:noFill/>
                    </a:lnL>
                    <a:lnR>
                      <a:noFill/>
                    </a:lnR>
                    <a:lnT>
                      <a:noFill/>
                    </a:lnT>
                    <a:lnB w="12700" cmpd="sng">
                      <a:solidFill>
                        <a:srgbClr val="75CEEC"/>
                      </a:solid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4.87</a:t>
                      </a:r>
                    </a:p>
                  </a:txBody>
                  <a:tcPr marL="7620" marR="7620" marT="7620" marB="0" anchor="ctr">
                    <a:lnL>
                      <a:noFill/>
                    </a:lnL>
                    <a:lnR>
                      <a:noFill/>
                    </a:lnR>
                    <a:lnT>
                      <a:noFill/>
                    </a:lnT>
                    <a:lnB w="12700" cmpd="sng">
                      <a:solidFill>
                        <a:srgbClr val="75CEEC"/>
                      </a:solid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4.76</a:t>
                      </a:r>
                    </a:p>
                  </a:txBody>
                  <a:tcPr marL="7620" marR="7620" marT="7620" marB="0" anchor="ctr">
                    <a:lnL>
                      <a:noFill/>
                    </a:lnL>
                    <a:lnR>
                      <a:noFill/>
                    </a:lnR>
                    <a:lnT>
                      <a:noFill/>
                    </a:lnT>
                    <a:lnB w="12700" cmpd="sng">
                      <a:solidFill>
                        <a:srgbClr val="75CEEC"/>
                      </a:solid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4.86</a:t>
                      </a:r>
                    </a:p>
                  </a:txBody>
                  <a:tcPr marL="7620" marR="7620" marT="7620" marB="0" anchor="ctr">
                    <a:lnL>
                      <a:noFill/>
                    </a:lnL>
                    <a:lnR>
                      <a:noFill/>
                    </a:lnR>
                    <a:lnT>
                      <a:noFill/>
                    </a:lnT>
                    <a:lnB w="12700" cmpd="sng">
                      <a:solidFill>
                        <a:srgbClr val="75CEEC"/>
                      </a:solid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3.90</a:t>
                      </a:r>
                    </a:p>
                  </a:txBody>
                  <a:tcPr marL="7620" marR="7620" marT="7620" marB="0" anchor="ctr">
                    <a:lnL>
                      <a:noFill/>
                    </a:lnL>
                    <a:lnR>
                      <a:noFill/>
                    </a:lnR>
                    <a:lnT>
                      <a:noFill/>
                    </a:lnT>
                    <a:lnB w="12700" cmpd="sng">
                      <a:solidFill>
                        <a:srgbClr val="75CEEC"/>
                      </a:solid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3.47</a:t>
                      </a:r>
                    </a:p>
                  </a:txBody>
                  <a:tcPr marL="7620" marR="7620" marT="7620" marB="0" anchor="ctr">
                    <a:lnL>
                      <a:noFill/>
                    </a:lnL>
                    <a:lnR>
                      <a:noFill/>
                    </a:lnR>
                    <a:lnT>
                      <a:noFill/>
                    </a:lnT>
                    <a:lnB w="12700" cmpd="sng">
                      <a:solidFill>
                        <a:srgbClr val="75CEEC"/>
                      </a:solid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3.60</a:t>
                      </a:r>
                    </a:p>
                  </a:txBody>
                  <a:tcPr marL="7620" marR="7620" marT="7620" marB="0" anchor="ctr">
                    <a:lnL>
                      <a:noFill/>
                    </a:lnL>
                    <a:lnR>
                      <a:noFill/>
                    </a:lnR>
                    <a:lnT>
                      <a:noFill/>
                    </a:lnT>
                    <a:lnB w="12700" cmpd="sng">
                      <a:solidFill>
                        <a:srgbClr val="75CEEC"/>
                      </a:solid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3.86</a:t>
                      </a:r>
                    </a:p>
                  </a:txBody>
                  <a:tcPr marL="7620" marR="7620" marT="7620" marB="0" anchor="ctr">
                    <a:lnL>
                      <a:noFill/>
                    </a:lnL>
                    <a:lnR>
                      <a:noFill/>
                    </a:lnR>
                    <a:lnT>
                      <a:noFill/>
                    </a:lnT>
                    <a:lnB w="12700" cmpd="sng">
                      <a:solidFill>
                        <a:srgbClr val="75CEEC"/>
                      </a:solid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3.20</a:t>
                      </a:r>
                    </a:p>
                  </a:txBody>
                  <a:tcPr marL="7620" marR="7620" marT="7620" marB="0" anchor="ctr">
                    <a:lnL>
                      <a:noFill/>
                    </a:lnL>
                    <a:lnR>
                      <a:noFill/>
                    </a:lnR>
                    <a:lnT>
                      <a:noFill/>
                    </a:lnT>
                    <a:lnB w="12700" cmpd="sng">
                      <a:solidFill>
                        <a:srgbClr val="75CEEC"/>
                      </a:solid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2.99</a:t>
                      </a:r>
                    </a:p>
                  </a:txBody>
                  <a:tcPr marL="7620" marR="7620" marT="7620" marB="0" anchor="ctr">
                    <a:lnL>
                      <a:noFill/>
                    </a:lnL>
                    <a:lnR>
                      <a:noFill/>
                    </a:lnR>
                    <a:lnT>
                      <a:noFill/>
                    </a:lnT>
                    <a:lnB w="12700" cmpd="sng">
                      <a:solidFill>
                        <a:srgbClr val="75CEEC"/>
                      </a:solid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3.83</a:t>
                      </a:r>
                    </a:p>
                  </a:txBody>
                  <a:tcPr marL="7620" marR="7620" marT="7620" marB="0" anchor="ctr">
                    <a:lnL>
                      <a:noFill/>
                    </a:lnL>
                    <a:lnR>
                      <a:noFill/>
                    </a:lnR>
                    <a:lnT>
                      <a:noFill/>
                    </a:lnT>
                    <a:lnB w="12700" cmpd="sng">
                      <a:solidFill>
                        <a:srgbClr val="75CEEC"/>
                      </a:solidFill>
                    </a:lnB>
                    <a:lnTlToBr w="12700" cmpd="sng">
                      <a:noFill/>
                      <a:prstDash val="solid"/>
                    </a:lnTlToBr>
                    <a:lnBlToTr w="12700" cmpd="sng">
                      <a:noFill/>
                      <a:prstDash val="solid"/>
                    </a:lnBlToTr>
                    <a:solidFill>
                      <a:schemeClr val="tx1">
                        <a:alpha val="20000"/>
                      </a:schemeClr>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4.73</a:t>
                      </a:r>
                    </a:p>
                  </a:txBody>
                  <a:tcPr marL="7620" marR="7620" marT="7620" marB="0" anchor="ctr">
                    <a:lnL>
                      <a:noFill/>
                    </a:lnL>
                    <a:lnR>
                      <a:noFill/>
                    </a:lnR>
                    <a:lnT>
                      <a:noFill/>
                    </a:lnT>
                    <a:lnB w="12700" cmpd="sng">
                      <a:solidFill>
                        <a:srgbClr val="75CEEC"/>
                      </a:solidFill>
                    </a:lnB>
                    <a:lnTlToBr w="12700" cmpd="sng">
                      <a:noFill/>
                      <a:prstDash val="solid"/>
                    </a:lnTlToBr>
                    <a:lnBlToTr w="12700" cmpd="sng">
                      <a:noFill/>
                      <a:prstDash val="solid"/>
                    </a:lnBlToTr>
                    <a:solidFill>
                      <a:schemeClr val="tx1">
                        <a:alpha val="20000"/>
                      </a:schemeClr>
                    </a:solidFill>
                  </a:tcPr>
                </a:tc>
                <a:tc>
                  <a:txBody>
                    <a:bodyPr/>
                    <a:lstStyle/>
                    <a:p>
                      <a:pPr algn="ctr" fontAlgn="b"/>
                      <a:r>
                        <a:rPr lang="en-US" sz="800" b="0" i="0" u="none" strike="noStrike">
                          <a:solidFill>
                            <a:srgbClr val="000000"/>
                          </a:solidFill>
                          <a:effectLst/>
                          <a:latin typeface="Calibri" panose="020F0502020204030204" pitchFamily="34" charset="0"/>
                          <a:cs typeface="Calibri" panose="020F0502020204030204" pitchFamily="34" charset="0"/>
                        </a:rPr>
                        <a:t>3.54</a:t>
                      </a:r>
                    </a:p>
                  </a:txBody>
                  <a:tcPr marL="7620" marR="7620" marT="7620" marB="0" anchor="ctr">
                    <a:lnL>
                      <a:noFill/>
                    </a:lnL>
                    <a:lnR>
                      <a:noFill/>
                    </a:lnR>
                    <a:lnT>
                      <a:noFill/>
                    </a:lnT>
                    <a:lnB w="12700" cmpd="sng">
                      <a:solidFill>
                        <a:srgbClr val="75CEEC"/>
                      </a:solidFill>
                    </a:lnB>
                    <a:lnTlToBr w="12700" cmpd="sng">
                      <a:noFill/>
                      <a:prstDash val="solid"/>
                    </a:lnTlToBr>
                    <a:lnBlToTr w="12700" cmpd="sng">
                      <a:noFill/>
                      <a:prstDash val="solid"/>
                    </a:lnBlToTr>
                    <a:solidFill>
                      <a:schemeClr val="tx1">
                        <a:alpha val="20000"/>
                      </a:schemeClr>
                    </a:solidFill>
                  </a:tcPr>
                </a:tc>
                <a:tc>
                  <a:txBody>
                    <a:bodyPr/>
                    <a:lstStyle/>
                    <a:p>
                      <a:pPr algn="ctr" fontAlgn="b"/>
                      <a:r>
                        <a:rPr lang="en-US" sz="800" b="0" i="0" u="none" strike="noStrike">
                          <a:solidFill>
                            <a:srgbClr val="000000"/>
                          </a:solidFill>
                          <a:effectLst/>
                          <a:latin typeface="Calibri" panose="020F0502020204030204" pitchFamily="34" charset="0"/>
                          <a:cs typeface="Calibri" panose="020F0502020204030204" pitchFamily="34" charset="0"/>
                        </a:rPr>
                        <a:t>2.04</a:t>
                      </a:r>
                    </a:p>
                  </a:txBody>
                  <a:tcPr marL="7620" marR="7620" marT="7620" marB="0" anchor="ctr">
                    <a:lnL>
                      <a:noFill/>
                    </a:lnL>
                    <a:lnR>
                      <a:noFill/>
                    </a:lnR>
                    <a:lnT>
                      <a:noFill/>
                    </a:lnT>
                    <a:lnB w="12700" cmpd="sng">
                      <a:solidFill>
                        <a:srgbClr val="75CEEC"/>
                      </a:solidFill>
                    </a:lnB>
                    <a:lnTlToBr w="12700" cmpd="sng">
                      <a:noFill/>
                      <a:prstDash val="solid"/>
                    </a:lnTlToBr>
                    <a:lnBlToTr w="12700" cmpd="sng">
                      <a:noFill/>
                      <a:prstDash val="solid"/>
                    </a:lnBlToTr>
                    <a:solidFill>
                      <a:srgbClr val="FFFF99"/>
                    </a:solidFill>
                  </a:tcPr>
                </a:tc>
                <a:tc>
                  <a:txBody>
                    <a:bodyPr/>
                    <a:lstStyle/>
                    <a:p>
                      <a:pPr algn="ctr" fontAlgn="b"/>
                      <a:r>
                        <a:rPr lang="en-US" sz="800" b="0" i="0" u="none" strike="noStrike" dirty="0">
                          <a:solidFill>
                            <a:srgbClr val="000000"/>
                          </a:solidFill>
                          <a:effectLst/>
                          <a:latin typeface="Calibri" panose="020F0502020204030204" pitchFamily="34" charset="0"/>
                          <a:cs typeface="Calibri" panose="020F0502020204030204" pitchFamily="34" charset="0"/>
                        </a:rPr>
                        <a:t>2.35</a:t>
                      </a:r>
                    </a:p>
                  </a:txBody>
                  <a:tcPr marL="7620" marR="7620" marT="7620" marB="0" anchor="ctr">
                    <a:lnL>
                      <a:noFill/>
                    </a:lnL>
                    <a:lnR>
                      <a:noFill/>
                    </a:lnR>
                    <a:lnT>
                      <a:noFill/>
                    </a:lnT>
                    <a:lnB w="12700" cmpd="sng">
                      <a:solidFill>
                        <a:srgbClr val="75CEEC"/>
                      </a:solidFill>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3122577532"/>
                  </a:ext>
                </a:extLst>
              </a:tr>
            </a:tbl>
          </a:graphicData>
        </a:graphic>
      </p:graphicFrame>
      <p:graphicFrame>
        <p:nvGraphicFramePr>
          <p:cNvPr id="8" name="Content Placeholder 11">
            <a:extLst>
              <a:ext uri="{FF2B5EF4-FFF2-40B4-BE49-F238E27FC236}">
                <a16:creationId xmlns:a16="http://schemas.microsoft.com/office/drawing/2014/main" id="{609A85EF-7A9D-9FD3-72B2-DAC8E0667D1E}"/>
              </a:ext>
            </a:extLst>
          </p:cNvPr>
          <p:cNvGraphicFramePr>
            <a:graphicFrameLocks/>
          </p:cNvGraphicFramePr>
          <p:nvPr>
            <p:extLst>
              <p:ext uri="{D42A27DB-BD31-4B8C-83A1-F6EECF244321}">
                <p14:modId xmlns:p14="http://schemas.microsoft.com/office/powerpoint/2010/main" val="1593646398"/>
              </p:ext>
            </p:extLst>
          </p:nvPr>
        </p:nvGraphicFramePr>
        <p:xfrm>
          <a:off x="237614" y="2029216"/>
          <a:ext cx="8685790" cy="354219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24C3A4F7-EA14-2EDA-9C39-3606BB8FE47C}"/>
              </a:ext>
            </a:extLst>
          </p:cNvPr>
          <p:cNvSpPr txBox="1"/>
          <p:nvPr/>
        </p:nvSpPr>
        <p:spPr>
          <a:xfrm>
            <a:off x="1127342" y="2068827"/>
            <a:ext cx="7210396" cy="369332"/>
          </a:xfrm>
          <a:prstGeom prst="rect">
            <a:avLst/>
          </a:prstGeom>
          <a:noFill/>
        </p:spPr>
        <p:txBody>
          <a:bodyPr wrap="square" rtlCol="0">
            <a:spAutoFit/>
          </a:bodyPr>
          <a:lstStyle/>
          <a:p>
            <a:pPr algn="ctr"/>
            <a:r>
              <a:rPr lang="en-US" dirty="0">
                <a:solidFill>
                  <a:schemeClr val="bg1"/>
                </a:solidFill>
              </a:rPr>
              <a:t>Treasury Interest Rate and Self-Storage Cap Rates 2002-2022</a:t>
            </a:r>
          </a:p>
        </p:txBody>
      </p:sp>
      <p:cxnSp>
        <p:nvCxnSpPr>
          <p:cNvPr id="6" name="Straight Arrow Connector 5">
            <a:extLst>
              <a:ext uri="{FF2B5EF4-FFF2-40B4-BE49-F238E27FC236}">
                <a16:creationId xmlns:a16="http://schemas.microsoft.com/office/drawing/2014/main" id="{1631DD07-A774-074C-13E5-01D8D3BDC80C}"/>
              </a:ext>
            </a:extLst>
          </p:cNvPr>
          <p:cNvCxnSpPr/>
          <p:nvPr/>
        </p:nvCxnSpPr>
        <p:spPr>
          <a:xfrm>
            <a:off x="8716725" y="5761973"/>
            <a:ext cx="206679"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499618"/>
      </p:ext>
    </p:extLst>
  </p:cSld>
  <p:clrMapOvr>
    <a:masterClrMapping/>
  </p:clrMapOvr>
</p:sld>
</file>

<file path=ppt/theme/_rels/themeOverride1.xml.rels><?xml version="1.0" encoding="UTF-8" standalone="yes"?>
<Relationships xmlns="http://schemas.openxmlformats.org/package/2006/relationships"><Relationship Id="rId1" Type="http://schemas.openxmlformats.org/officeDocument/2006/relationships/image" Target="../media/image2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21.jpeg"/></Relationships>
</file>

<file path=ppt/theme/theme1.xml><?xml version="1.0" encoding="utf-8"?>
<a:theme xmlns:a="http://schemas.openxmlformats.org/drawingml/2006/main" name="Argus">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Argus" id="{9FA0805A-E768-4C79-A589-A56A7436D71B}" vid="{52D97F34-04D9-430A-834B-78C1776C96CD}"/>
    </a:ext>
  </a:extLst>
</a:theme>
</file>

<file path=ppt/theme/theme2.xml><?xml version="1.0" encoding="utf-8"?>
<a:theme xmlns:a="http://schemas.openxmlformats.org/drawingml/2006/main" name="1_Berli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Override1.xml><?xml version="1.0" encoding="utf-8"?>
<a:themeOverride xmlns:a="http://schemas.openxmlformats.org/drawingml/2006/main">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Override>
</file>

<file path=ppt/theme/themeOverride2.xml><?xml version="1.0" encoding="utf-8"?>
<a:themeOverride xmlns:a="http://schemas.openxmlformats.org/drawingml/2006/main">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Override>
</file>

<file path=docProps/app.xml><?xml version="1.0" encoding="utf-8"?>
<Properties xmlns="http://schemas.openxmlformats.org/officeDocument/2006/extended-properties" xmlns:vt="http://schemas.openxmlformats.org/officeDocument/2006/docPropsVTypes">
  <Template>Argus</Template>
  <TotalTime>2693</TotalTime>
  <Words>2118</Words>
  <Application>Microsoft Office PowerPoint</Application>
  <PresentationFormat>On-screen Show (4:3)</PresentationFormat>
  <Paragraphs>529</Paragraphs>
  <Slides>25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Calibri</vt:lpstr>
      <vt:lpstr>Century Gothic</vt:lpstr>
      <vt:lpstr>Times New Roman</vt:lpstr>
      <vt:lpstr>Trebuchet MS</vt:lpstr>
      <vt:lpstr>Wingdings</vt:lpstr>
      <vt:lpstr>Argus</vt:lpstr>
      <vt:lpstr>1_Berlin</vt:lpstr>
      <vt:lpstr>Change is in the Air! Market Update</vt:lpstr>
      <vt:lpstr>It’s Been a Long Run</vt:lpstr>
      <vt:lpstr>Mid-Year Market Update</vt:lpstr>
      <vt:lpstr>PowerPoint Presentation</vt:lpstr>
      <vt:lpstr>PowerPoint Presentation</vt:lpstr>
      <vt:lpstr>PowerPoint Presentation</vt:lpstr>
      <vt:lpstr>PowerPoint Presentation</vt:lpstr>
      <vt:lpstr>Mid-Year Market Update</vt:lpstr>
      <vt:lpstr>2. Capital Markets are Fluid, but Moving</vt:lpstr>
      <vt:lpstr>2. Capital Markets are Fluid, but Moving</vt:lpstr>
      <vt:lpstr>2. Capital Markets are Fluid, but Moving</vt:lpstr>
      <vt:lpstr>Mid-Year Market Update</vt:lpstr>
      <vt:lpstr>PowerPoint Presentation</vt:lpstr>
      <vt:lpstr>PowerPoint Presentation</vt:lpstr>
      <vt:lpstr>PowerPoint Presentation</vt:lpstr>
      <vt:lpstr>PowerPoint Presentation</vt:lpstr>
      <vt:lpstr>PowerPoint Presentation</vt:lpstr>
      <vt:lpstr>Mid-Year Market Update</vt:lpstr>
      <vt:lpstr>PowerPoint Presentation</vt:lpstr>
      <vt:lpstr>Mid-Year Market Update</vt:lpstr>
      <vt:lpstr>PowerPoint Presentation</vt:lpstr>
      <vt:lpstr>It’s Been a Long Run</vt:lpstr>
      <vt:lpstr>Tax Strategies</vt:lpstr>
      <vt:lpstr>Market Predictions - Q3/Q4 2022</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dc:creator>
  <cp:lastModifiedBy>Ben Vestal</cp:lastModifiedBy>
  <cp:revision>114</cp:revision>
  <cp:lastPrinted>2022-06-07T21:09:29Z</cp:lastPrinted>
  <dcterms:created xsi:type="dcterms:W3CDTF">2020-01-29T16:14:02Z</dcterms:created>
  <dcterms:modified xsi:type="dcterms:W3CDTF">2022-08-16T21:31:41Z</dcterms:modified>
</cp:coreProperties>
</file>